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2" r:id="rId15"/>
    <p:sldId id="274" r:id="rId16"/>
    <p:sldId id="270" r:id="rId17"/>
    <p:sldId id="275" r:id="rId18"/>
    <p:sldId id="271" r:id="rId19"/>
    <p:sldId id="276" r:id="rId20"/>
    <p:sldId id="273" r:id="rId2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AF1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A982B-A06F-40EA-A00D-9749E66C5984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9855F-B29A-46BE-898A-56E07DD0DA2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547953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95D971-7658-4746-92B9-14D87A7023AC}" type="slidenum">
              <a:rPr lang="en-GB" altLang="ja-JP"/>
              <a:pPr/>
              <a:t>2</a:t>
            </a:fld>
            <a:endParaRPr lang="en-GB" altLang="ja-JP"/>
          </a:p>
        </p:txBody>
      </p:sp>
      <p:sp>
        <p:nvSpPr>
          <p:cNvPr id="496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2B870B-2599-4AEE-863F-D0F727D3D38A}" type="slidenum">
              <a:rPr lang="en-GB" altLang="ja-JP"/>
              <a:pPr/>
              <a:t>11</a:t>
            </a:fld>
            <a:endParaRPr lang="en-GB" altLang="ja-JP"/>
          </a:p>
        </p:txBody>
      </p:sp>
      <p:sp>
        <p:nvSpPr>
          <p:cNvPr id="521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E36A94-E184-4613-BF96-B653FD95BF2D}" type="slidenum">
              <a:rPr lang="en-GB" altLang="ja-JP"/>
              <a:pPr/>
              <a:t>3</a:t>
            </a:fld>
            <a:endParaRPr lang="en-GB" altLang="ja-JP"/>
          </a:p>
        </p:txBody>
      </p:sp>
      <p:sp>
        <p:nvSpPr>
          <p:cNvPr id="484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4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496B3C-168A-4180-A5BC-4FB69E4EDA29}" type="slidenum">
              <a:rPr lang="en-GB" altLang="ja-JP"/>
              <a:pPr/>
              <a:t>4</a:t>
            </a:fld>
            <a:endParaRPr lang="en-GB" altLang="ja-JP"/>
          </a:p>
        </p:txBody>
      </p:sp>
      <p:sp>
        <p:nvSpPr>
          <p:cNvPr id="486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2E913F-DCA6-4A41-B6F4-3F7B60C841A0}" type="slidenum">
              <a:rPr lang="en-GB" altLang="ja-JP"/>
              <a:pPr/>
              <a:t>5</a:t>
            </a:fld>
            <a:endParaRPr lang="en-GB" altLang="ja-JP"/>
          </a:p>
        </p:txBody>
      </p:sp>
      <p:sp>
        <p:nvSpPr>
          <p:cNvPr id="488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477D01-2B04-4655-93B6-9EFE21AD1913}" type="slidenum">
              <a:rPr lang="en-GB" altLang="ja-JP"/>
              <a:pPr/>
              <a:t>6</a:t>
            </a:fld>
            <a:endParaRPr lang="en-GB" altLang="ja-JP"/>
          </a:p>
        </p:txBody>
      </p:sp>
      <p:sp>
        <p:nvSpPr>
          <p:cNvPr id="510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0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9103D0-A1ED-4A45-99AF-14B2D382FE8C}" type="slidenum">
              <a:rPr lang="en-GB" altLang="ja-JP"/>
              <a:pPr/>
              <a:t>7</a:t>
            </a:fld>
            <a:endParaRPr lang="en-GB" altLang="ja-JP"/>
          </a:p>
        </p:txBody>
      </p:sp>
      <p:sp>
        <p:nvSpPr>
          <p:cNvPr id="446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662DC0-0D9B-44B7-976B-40BCCB7AB0AE}" type="slidenum">
              <a:rPr lang="en-GB" altLang="ja-JP"/>
              <a:pPr/>
              <a:t>8</a:t>
            </a:fld>
            <a:endParaRPr lang="en-GB" altLang="ja-JP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E4686D-D452-406F-9580-1A27BE351372}" type="slidenum">
              <a:rPr lang="en-GB" altLang="ja-JP"/>
              <a:pPr/>
              <a:t>9</a:t>
            </a:fld>
            <a:endParaRPr lang="en-GB" altLang="ja-JP"/>
          </a:p>
        </p:txBody>
      </p:sp>
      <p:sp>
        <p:nvSpPr>
          <p:cNvPr id="520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294A84-56A7-4E41-B9B5-E5FC764996D2}" type="slidenum">
              <a:rPr lang="en-GB" altLang="ja-JP"/>
              <a:pPr/>
              <a:t>10</a:t>
            </a:fld>
            <a:endParaRPr lang="en-GB" altLang="ja-JP"/>
          </a:p>
        </p:txBody>
      </p:sp>
      <p:sp>
        <p:nvSpPr>
          <p:cNvPr id="475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5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ja-JP" altLang="ja-JP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55DAD-856A-4860-83F1-996CC458BD01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85AE-84CE-40AA-8328-5DDBF35AD0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55DAD-856A-4860-83F1-996CC458BD01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85AE-84CE-40AA-8328-5DDBF35AD0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55DAD-856A-4860-83F1-996CC458BD01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85AE-84CE-40AA-8328-5DDBF35AD0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55DAD-856A-4860-83F1-996CC458BD01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85AE-84CE-40AA-8328-5DDBF35AD0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55DAD-856A-4860-83F1-996CC458BD01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85AE-84CE-40AA-8328-5DDBF35AD0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55DAD-856A-4860-83F1-996CC458BD01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85AE-84CE-40AA-8328-5DDBF35AD0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55DAD-856A-4860-83F1-996CC458BD01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85AE-84CE-40AA-8328-5DDBF35AD0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55DAD-856A-4860-83F1-996CC458BD01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85AE-84CE-40AA-8328-5DDBF35AD0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55DAD-856A-4860-83F1-996CC458BD01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85AE-84CE-40AA-8328-5DDBF35AD0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55DAD-856A-4860-83F1-996CC458BD01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85AE-84CE-40AA-8328-5DDBF35AD0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55DAD-856A-4860-83F1-996CC458BD01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85AE-84CE-40AA-8328-5DDBF35AD0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55DAD-856A-4860-83F1-996CC458BD01}" type="datetimeFigureOut">
              <a:rPr kumimoji="1" lang="ja-JP" altLang="en-US" smtClean="0"/>
              <a:pPr/>
              <a:t>2013/8/21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B85AE-84CE-40AA-8328-5DDBF35AD0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Deakin%20University\Gisborne%20Secondary\GSC%202013\Transportation%20Systems%20in%20Plants.wmv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Deakin%20University\Gisborne%20Secondary\GSC%202013\Intro%20to%20Biology\Monocots%20vs%20Dicots%20Explained.wmv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australia.twig-world.com/films/parts-of-the-plant-leaves-1181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470025"/>
          </a:xfrm>
        </p:spPr>
        <p:txBody>
          <a:bodyPr>
            <a:noAutofit/>
          </a:bodyPr>
          <a:lstStyle/>
          <a:p>
            <a:r>
              <a:rPr lang="en-US" altLang="ja-JP" sz="60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Plants and Photosynthesis</a:t>
            </a:r>
            <a:endParaRPr kumimoji="1" lang="ja-JP" altLang="en-US" sz="6000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074" name="Picture 2" descr="C:\Users\Elise\AppData\Local\Microsoft\Windows\Temporary Internet Files\Content.IE5\KK3ZHAVN\MP90043852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636912"/>
            <a:ext cx="5544616" cy="36647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ja-JP" dirty="0" smtClean="0">
                <a:ea typeface="ＭＳ Ｐゴシック" charset="-128"/>
              </a:rPr>
              <a:t>Water movement inside the plant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Xylem is responsible for the transportation of water.</a:t>
            </a:r>
          </a:p>
          <a:p>
            <a:r>
              <a:rPr lang="en-AU" dirty="0" smtClean="0"/>
              <a:t>Phloem is responsible for the transportation of glucose (sugar).</a:t>
            </a:r>
            <a:endParaRPr lang="en-A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4121447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172" y="4077072"/>
            <a:ext cx="4494015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214" name="Picture 6" descr="RC_standard_plant_and_roo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585788"/>
            <a:ext cx="2159000" cy="2555875"/>
          </a:xfrm>
          <a:prstGeom prst="rect">
            <a:avLst/>
          </a:prstGeom>
          <a:noFill/>
        </p:spPr>
      </p:pic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5400675" y="2636838"/>
            <a:ext cx="3419475" cy="3960812"/>
            <a:chOff x="3402" y="1661"/>
            <a:chExt cx="2154" cy="2495"/>
          </a:xfrm>
        </p:grpSpPr>
        <p:pic>
          <p:nvPicPr>
            <p:cNvPr id="478227" name="Picture 19" descr="root_cells_RC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2" y="2002"/>
              <a:ext cx="2154" cy="2154"/>
            </a:xfrm>
            <a:prstGeom prst="rect">
              <a:avLst/>
            </a:prstGeom>
            <a:noFill/>
          </p:spPr>
        </p:pic>
        <p:sp>
          <p:nvSpPr>
            <p:cNvPr id="478230" name="Line 22"/>
            <p:cNvSpPr>
              <a:spLocks noChangeShapeType="1"/>
            </p:cNvSpPr>
            <p:nvPr/>
          </p:nvSpPr>
          <p:spPr bwMode="auto">
            <a:xfrm flipV="1">
              <a:off x="3560" y="1661"/>
              <a:ext cx="681" cy="907"/>
            </a:xfrm>
            <a:prstGeom prst="line">
              <a:avLst/>
            </a:prstGeom>
            <a:noFill/>
            <a:ln w="38100">
              <a:solidFill>
                <a:srgbClr val="0099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8231" name="Line 23"/>
            <p:cNvSpPr>
              <a:spLocks noChangeShapeType="1"/>
            </p:cNvSpPr>
            <p:nvPr/>
          </p:nvSpPr>
          <p:spPr bwMode="auto">
            <a:xfrm>
              <a:off x="4235" y="1667"/>
              <a:ext cx="952" cy="635"/>
            </a:xfrm>
            <a:prstGeom prst="line">
              <a:avLst/>
            </a:prstGeom>
            <a:noFill/>
            <a:ln w="38100">
              <a:solidFill>
                <a:srgbClr val="0099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782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778098"/>
          </a:xfrm>
        </p:spPr>
        <p:txBody>
          <a:bodyPr/>
          <a:lstStyle/>
          <a:p>
            <a:r>
              <a:rPr lang="en-GB" altLang="ja-JP" dirty="0">
                <a:ea typeface="ＭＳ Ｐゴシック" charset="-128"/>
              </a:rPr>
              <a:t>      How are roots adapted?</a:t>
            </a:r>
          </a:p>
        </p:txBody>
      </p:sp>
      <p:sp>
        <p:nvSpPr>
          <p:cNvPr id="478213" name="Text Box 5"/>
          <p:cNvSpPr txBox="1">
            <a:spLocks noChangeArrowheads="1"/>
          </p:cNvSpPr>
          <p:nvPr/>
        </p:nvSpPr>
        <p:spPr bwMode="auto">
          <a:xfrm>
            <a:off x="582613" y="701675"/>
            <a:ext cx="528478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Roots are branched and spread out </a:t>
            </a:r>
          </a:p>
          <a:p>
            <a:pPr algn="l"/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for two reasons:</a:t>
            </a:r>
          </a:p>
          <a:p>
            <a:pPr algn="l"/>
            <a:endParaRPr lang="en-GB" altLang="ja-JP" sz="1800" dirty="0">
              <a:solidFill>
                <a:srgbClr val="010066"/>
              </a:solidFill>
              <a:ea typeface="ＭＳ Ｐゴシック" charset="-128"/>
            </a:endParaRPr>
          </a:p>
          <a:p>
            <a:pPr algn="l">
              <a:buFont typeface="Wingdings" pitchFamily="2" charset="2"/>
              <a:buChar char="l"/>
            </a:pP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 to absorb water (and mineral salts) </a:t>
            </a:r>
          </a:p>
          <a:p>
            <a:pPr algn="l">
              <a:buFont typeface="Wingdings" pitchFamily="2" charset="2"/>
              <a:buNone/>
            </a:pP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   from a large amount of soil. </a:t>
            </a:r>
          </a:p>
          <a:p>
            <a:pPr algn="l"/>
            <a:endParaRPr lang="en-GB" altLang="ja-JP" sz="1800" dirty="0">
              <a:solidFill>
                <a:srgbClr val="010066"/>
              </a:solidFill>
              <a:ea typeface="ＭＳ Ｐゴシック" charset="-128"/>
            </a:endParaRPr>
          </a:p>
          <a:p>
            <a:pPr algn="l">
              <a:buFont typeface="Wingdings" pitchFamily="2" charset="2"/>
              <a:buChar char="l"/>
            </a:pP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 to anchor the plant in the soil.</a:t>
            </a:r>
          </a:p>
          <a:p>
            <a:pPr algn="l"/>
            <a:endParaRPr lang="en-GB" altLang="ja-JP" sz="2400" dirty="0">
              <a:solidFill>
                <a:srgbClr val="010066"/>
              </a:solidFill>
              <a:ea typeface="ＭＳ Ｐゴシック" charset="-128"/>
            </a:endParaRPr>
          </a:p>
          <a:p>
            <a:pPr algn="l"/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Taking a closer look, roots are </a:t>
            </a:r>
          </a:p>
          <a:p>
            <a:pPr algn="l"/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covered in </a:t>
            </a:r>
            <a:r>
              <a:rPr lang="en-GB" altLang="ja-JP" sz="2400" b="1" dirty="0">
                <a:solidFill>
                  <a:srgbClr val="FF6600"/>
                </a:solidFill>
                <a:ea typeface="ＭＳ Ｐゴシック" charset="-128"/>
              </a:rPr>
              <a:t>root hair cells</a:t>
            </a: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. </a:t>
            </a:r>
          </a:p>
          <a:p>
            <a:pPr algn="l"/>
            <a:endParaRPr lang="en-GB" altLang="ja-JP" sz="1800" dirty="0">
              <a:solidFill>
                <a:srgbClr val="010066"/>
              </a:solidFill>
              <a:ea typeface="ＭＳ Ｐゴシック" charset="-128"/>
            </a:endParaRPr>
          </a:p>
          <a:p>
            <a:pPr algn="l"/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Root hair cells have </a:t>
            </a:r>
            <a:r>
              <a:rPr lang="en-GB" altLang="ja-JP" sz="2400" b="1" dirty="0">
                <a:solidFill>
                  <a:srgbClr val="010066"/>
                </a:solidFill>
                <a:ea typeface="ＭＳ Ｐゴシック" charset="-128"/>
              </a:rPr>
              <a:t>thin walls</a:t>
            </a: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 </a:t>
            </a:r>
          </a:p>
          <a:p>
            <a:pPr algn="l"/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and a </a:t>
            </a:r>
            <a:r>
              <a:rPr lang="en-GB" altLang="ja-JP" sz="2400" b="1" dirty="0">
                <a:solidFill>
                  <a:srgbClr val="010066"/>
                </a:solidFill>
                <a:ea typeface="ＭＳ Ｐゴシック" charset="-128"/>
              </a:rPr>
              <a:t>large surface area</a:t>
            </a: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 to help </a:t>
            </a:r>
          </a:p>
          <a:p>
            <a:pPr algn="l"/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them absorb lots of water.</a:t>
            </a:r>
          </a:p>
          <a:p>
            <a:pPr algn="l"/>
            <a:endParaRPr lang="en-GB" altLang="ja-JP" sz="1800" dirty="0">
              <a:solidFill>
                <a:srgbClr val="010066"/>
              </a:solidFill>
              <a:ea typeface="ＭＳ Ｐゴシック" charset="-128"/>
            </a:endParaRPr>
          </a:p>
          <a:p>
            <a:pPr algn="l"/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How are roots adapted to their job?</a:t>
            </a:r>
          </a:p>
        </p:txBody>
      </p:sp>
      <p:sp>
        <p:nvSpPr>
          <p:cNvPr id="478220" name="Oval 12"/>
          <p:cNvSpPr>
            <a:spLocks noChangeAspect="1" noChangeArrowheads="1"/>
          </p:cNvSpPr>
          <p:nvPr/>
        </p:nvSpPr>
        <p:spPr bwMode="auto">
          <a:xfrm>
            <a:off x="311150" y="800100"/>
            <a:ext cx="252413" cy="25241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9900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8221" name="Oval 13"/>
          <p:cNvSpPr>
            <a:spLocks noChangeAspect="1" noChangeArrowheads="1"/>
          </p:cNvSpPr>
          <p:nvPr/>
        </p:nvSpPr>
        <p:spPr bwMode="auto">
          <a:xfrm>
            <a:off x="315913" y="3556000"/>
            <a:ext cx="252412" cy="25241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9900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5618163" y="4252913"/>
            <a:ext cx="1360487" cy="976312"/>
            <a:chOff x="3539" y="2679"/>
            <a:chExt cx="857" cy="615"/>
          </a:xfrm>
        </p:grpSpPr>
        <p:sp>
          <p:nvSpPr>
            <p:cNvPr id="478228" name="Text Box 20"/>
            <p:cNvSpPr txBox="1">
              <a:spLocks noChangeArrowheads="1"/>
            </p:cNvSpPr>
            <p:nvPr/>
          </p:nvSpPr>
          <p:spPr bwMode="auto">
            <a:xfrm>
              <a:off x="3539" y="2931"/>
              <a:ext cx="70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altLang="ja-JP" b="1">
                  <a:ea typeface="ＭＳ Ｐゴシック" charset="-128"/>
                </a:rPr>
                <a:t>water</a:t>
              </a:r>
            </a:p>
          </p:txBody>
        </p:sp>
        <p:sp>
          <p:nvSpPr>
            <p:cNvPr id="478229" name="AutoShape 21"/>
            <p:cNvSpPr>
              <a:spLocks noChangeArrowheads="1"/>
            </p:cNvSpPr>
            <p:nvPr/>
          </p:nvSpPr>
          <p:spPr bwMode="auto">
            <a:xfrm rot="6125163" flipH="1" flipV="1">
              <a:off x="3829" y="2728"/>
              <a:ext cx="615" cy="518"/>
            </a:xfrm>
            <a:custGeom>
              <a:avLst/>
              <a:gdLst>
                <a:gd name="G0" fmla="+- -25999 0 0"/>
                <a:gd name="G1" fmla="+- -6247254 0 0"/>
                <a:gd name="G2" fmla="+- -25999 0 -6247254"/>
                <a:gd name="G3" fmla="+- 10800 0 0"/>
                <a:gd name="G4" fmla="+- 0 0 -25999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788 0 0"/>
                <a:gd name="G9" fmla="+- 0 0 -6247254"/>
                <a:gd name="G10" fmla="+- 6788 0 2700"/>
                <a:gd name="G11" fmla="cos G10 -25999"/>
                <a:gd name="G12" fmla="sin G10 -25999"/>
                <a:gd name="G13" fmla="cos 13500 -25999"/>
                <a:gd name="G14" fmla="sin 13500 -25999"/>
                <a:gd name="G15" fmla="+- G11 10800 0"/>
                <a:gd name="G16" fmla="+- G12 10800 0"/>
                <a:gd name="G17" fmla="+- G13 10800 0"/>
                <a:gd name="G18" fmla="+- G14 10800 0"/>
                <a:gd name="G19" fmla="*/ 6788 1 2"/>
                <a:gd name="G20" fmla="+- G19 5400 0"/>
                <a:gd name="G21" fmla="cos G20 -25999"/>
                <a:gd name="G22" fmla="sin G20 -25999"/>
                <a:gd name="G23" fmla="+- G21 10800 0"/>
                <a:gd name="G24" fmla="+- G12 G23 G22"/>
                <a:gd name="G25" fmla="+- G22 G23 G11"/>
                <a:gd name="G26" fmla="cos 10800 -25999"/>
                <a:gd name="G27" fmla="sin 10800 -25999"/>
                <a:gd name="G28" fmla="cos 6788 -25999"/>
                <a:gd name="G29" fmla="sin 6788 -25999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6247254"/>
                <a:gd name="G36" fmla="sin G34 -6247254"/>
                <a:gd name="G37" fmla="+/ -6247254 -25999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788 G39"/>
                <a:gd name="G43" fmla="sin 6788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8046 w 21600"/>
                <a:gd name="T5" fmla="*/ 2791 h 21600"/>
                <a:gd name="T6" fmla="*/ 9983 w 21600"/>
                <a:gd name="T7" fmla="*/ 2043 h 21600"/>
                <a:gd name="T8" fmla="*/ 15354 w 21600"/>
                <a:gd name="T9" fmla="*/ 5766 h 21600"/>
                <a:gd name="T10" fmla="*/ 24299 w 21600"/>
                <a:gd name="T11" fmla="*/ 10706 h 21600"/>
                <a:gd name="T12" fmla="*/ 19625 w 21600"/>
                <a:gd name="T13" fmla="*/ 15445 h 21600"/>
                <a:gd name="T14" fmla="*/ 14887 w 21600"/>
                <a:gd name="T15" fmla="*/ 10771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587" y="10753"/>
                  </a:moveTo>
                  <a:cubicBezTo>
                    <a:pt x="17562" y="7022"/>
                    <a:pt x="14530" y="4012"/>
                    <a:pt x="10800" y="4012"/>
                  </a:cubicBezTo>
                  <a:cubicBezTo>
                    <a:pt x="10589" y="4011"/>
                    <a:pt x="10379" y="4021"/>
                    <a:pt x="10169" y="4041"/>
                  </a:cubicBezTo>
                  <a:lnTo>
                    <a:pt x="9797" y="46"/>
                  </a:lnTo>
                  <a:cubicBezTo>
                    <a:pt x="10130" y="15"/>
                    <a:pt x="10465" y="-1"/>
                    <a:pt x="10800" y="0"/>
                  </a:cubicBezTo>
                  <a:cubicBezTo>
                    <a:pt x="16735" y="0"/>
                    <a:pt x="21558" y="4789"/>
                    <a:pt x="21599" y="10725"/>
                  </a:cubicBezTo>
                  <a:lnTo>
                    <a:pt x="24299" y="10706"/>
                  </a:lnTo>
                  <a:lnTo>
                    <a:pt x="19625" y="15445"/>
                  </a:lnTo>
                  <a:lnTo>
                    <a:pt x="14887" y="10771"/>
                  </a:lnTo>
                  <a:lnTo>
                    <a:pt x="17587" y="10753"/>
                  </a:ln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rgbClr val="010066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 sz="240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478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78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78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8213" grpId="0" build="p"/>
      <p:bldP spid="478220" grpId="0" animBg="1"/>
      <p:bldP spid="4782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Water and sugar in plants</a:t>
            </a:r>
            <a:endParaRPr lang="en-AU" dirty="0"/>
          </a:p>
        </p:txBody>
      </p:sp>
      <p:pic>
        <p:nvPicPr>
          <p:cNvPr id="4" name="Transportation Systems in Plants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484784"/>
            <a:ext cx="819291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896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7141777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Flowering plants</a:t>
            </a:r>
            <a:endParaRPr lang="en-AU" dirty="0"/>
          </a:p>
        </p:txBody>
      </p:sp>
      <p:pic>
        <p:nvPicPr>
          <p:cNvPr id="5122" name="Picture 2" descr="D:\Users\Teacher\AppData\Local\Microsoft\Windows\Temporary Internet Files\Content.IE5\IKN2405M\MP90044836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08182">
            <a:off x="6745507" y="171002"/>
            <a:ext cx="1728192" cy="2172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Users\Teacher\AppData\Local\Microsoft\Windows\Temporary Internet Files\Content.IE5\GS8YTP3T\MP900384792[1]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46299">
            <a:off x="573925" y="293279"/>
            <a:ext cx="1656184" cy="166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9689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Pollen</a:t>
            </a:r>
            <a:endParaRPr kumimoji="1" lang="ja-JP" altLang="en-US" dirty="0"/>
          </a:p>
        </p:txBody>
      </p:sp>
      <p:pic>
        <p:nvPicPr>
          <p:cNvPr id="2050" name="Picture 2" descr="https://encrypted-tbn0.gstatic.com/images?q=tbn:ANd9GcRq9c-dsQtSdH48jzWJTWkN6ZccIVg_Qq1LwR4cZwSJMsvUsplK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01008"/>
            <a:ext cx="4320480" cy="3125802"/>
          </a:xfrm>
          <a:prstGeom prst="rect">
            <a:avLst/>
          </a:prstGeom>
          <a:noFill/>
        </p:spPr>
      </p:pic>
      <p:pic>
        <p:nvPicPr>
          <p:cNvPr id="2052" name="Picture 4" descr="http://images.tutorvista.com/content/reproduction/anther-structure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260648"/>
            <a:ext cx="1943100" cy="2933701"/>
          </a:xfrm>
          <a:prstGeom prst="rect">
            <a:avLst/>
          </a:prstGeom>
          <a:noFill/>
        </p:spPr>
      </p:pic>
      <p:pic>
        <p:nvPicPr>
          <p:cNvPr id="2054" name="Picture 6" descr="https://encrypted-tbn1.gstatic.com/images?q=tbn:ANd9GcSuHDD8LOVHr7Wnp-PBawx6cQ7Y4hudY_WCAvKzVgU18NAyIkmEA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996952"/>
            <a:ext cx="2312646" cy="3611885"/>
          </a:xfrm>
          <a:prstGeom prst="rect">
            <a:avLst/>
          </a:prstGeom>
          <a:noFill/>
        </p:spPr>
      </p:pic>
      <p:pic>
        <p:nvPicPr>
          <p:cNvPr id="2056" name="Picture 8" descr="https://encrypted-tbn0.gstatic.com/images?q=tbn:ANd9GcRrGv4dCHVrNcy2oVetlFMC85EFfhIJxSIwLaOWOHgsQJGl2ue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620688"/>
            <a:ext cx="1735849" cy="2603773"/>
          </a:xfrm>
          <a:prstGeom prst="rect">
            <a:avLst/>
          </a:prstGeom>
          <a:noFill/>
        </p:spPr>
      </p:pic>
      <p:pic>
        <p:nvPicPr>
          <p:cNvPr id="2058" name="Picture 10" descr="https://encrypted-tbn1.gstatic.com/images?q=tbn:ANd9GcSjbPlky9JzJPXM4SH_RjQaqLxRFEkLBZS0A7Mykw1ovDogQh7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1340768"/>
            <a:ext cx="2376264" cy="1901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Draw a table in your books…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99835012"/>
              </p:ext>
            </p:extLst>
          </p:nvPr>
        </p:nvGraphicFramePr>
        <p:xfrm>
          <a:off x="539552" y="2492896"/>
          <a:ext cx="8280921" cy="40324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0307"/>
                <a:gridCol w="2760307"/>
                <a:gridCol w="2760307"/>
              </a:tblGrid>
              <a:tr h="806490">
                <a:tc>
                  <a:txBody>
                    <a:bodyPr/>
                    <a:lstStyle/>
                    <a:p>
                      <a:pPr algn="ctr"/>
                      <a:r>
                        <a:rPr lang="en-AU" sz="3200" dirty="0" smtClean="0"/>
                        <a:t>Features</a:t>
                      </a:r>
                      <a:endParaRPr lang="en-A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3200" dirty="0" smtClean="0"/>
                        <a:t>Monocot</a:t>
                      </a:r>
                      <a:endParaRPr lang="en-A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3200" dirty="0" smtClean="0"/>
                        <a:t>Dicot</a:t>
                      </a:r>
                      <a:endParaRPr lang="en-AU" sz="3200" dirty="0"/>
                    </a:p>
                  </a:txBody>
                  <a:tcPr/>
                </a:tc>
              </a:tr>
              <a:tr h="806490">
                <a:tc>
                  <a:txBody>
                    <a:bodyPr/>
                    <a:lstStyle/>
                    <a:p>
                      <a:pPr algn="ctr"/>
                      <a:r>
                        <a:rPr lang="en-AU" sz="2800" dirty="0" smtClean="0"/>
                        <a:t>Petals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806490">
                <a:tc>
                  <a:txBody>
                    <a:bodyPr/>
                    <a:lstStyle/>
                    <a:p>
                      <a:pPr algn="ctr"/>
                      <a:r>
                        <a:rPr lang="en-AU" sz="2800" dirty="0" smtClean="0"/>
                        <a:t>Veins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806490">
                <a:tc>
                  <a:txBody>
                    <a:bodyPr/>
                    <a:lstStyle/>
                    <a:p>
                      <a:pPr algn="ctr"/>
                      <a:r>
                        <a:rPr lang="en-AU" sz="2800" dirty="0" smtClean="0"/>
                        <a:t>Roots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806490">
                <a:tc>
                  <a:txBody>
                    <a:bodyPr/>
                    <a:lstStyle/>
                    <a:p>
                      <a:pPr algn="ctr"/>
                      <a:r>
                        <a:rPr lang="en-AU" sz="2800" dirty="0" smtClean="0"/>
                        <a:t>Stem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99592" y="1591925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dirty="0" smtClean="0">
                <a:latin typeface="Comic Sans MS" pitchFamily="66" charset="0"/>
              </a:rPr>
              <a:t>Angiosperms (Flowering plants)</a:t>
            </a:r>
            <a:endParaRPr lang="en-AU" sz="3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283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Monocot or a dicot?</a:t>
            </a:r>
            <a:endParaRPr lang="en-AU" dirty="0"/>
          </a:p>
        </p:txBody>
      </p:sp>
      <p:pic>
        <p:nvPicPr>
          <p:cNvPr id="4" name="Monocots vs Dicots Explained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70341" y="1556792"/>
            <a:ext cx="8350131" cy="469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792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AU" dirty="0" smtClean="0"/>
              <a:t>Draw a table in your books…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38894850"/>
              </p:ext>
            </p:extLst>
          </p:nvPr>
        </p:nvGraphicFramePr>
        <p:xfrm>
          <a:off x="539552" y="1771075"/>
          <a:ext cx="8280921" cy="48389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0307"/>
                <a:gridCol w="2760307"/>
                <a:gridCol w="2760307"/>
              </a:tblGrid>
              <a:tr h="806490">
                <a:tc>
                  <a:txBody>
                    <a:bodyPr/>
                    <a:lstStyle/>
                    <a:p>
                      <a:pPr algn="ctr"/>
                      <a:r>
                        <a:rPr lang="en-AU" sz="3200" dirty="0" smtClean="0"/>
                        <a:t>Features</a:t>
                      </a:r>
                      <a:endParaRPr lang="en-A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3200" dirty="0" smtClean="0"/>
                        <a:t>Monocot</a:t>
                      </a:r>
                      <a:endParaRPr lang="en-A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3200" dirty="0" smtClean="0"/>
                        <a:t>Dicot</a:t>
                      </a:r>
                      <a:endParaRPr lang="en-AU" sz="3200" dirty="0"/>
                    </a:p>
                  </a:txBody>
                  <a:tcPr/>
                </a:tc>
              </a:tr>
              <a:tr h="806490">
                <a:tc>
                  <a:txBody>
                    <a:bodyPr/>
                    <a:lstStyle/>
                    <a:p>
                      <a:pPr algn="ctr"/>
                      <a:r>
                        <a:rPr lang="en-AU" sz="2800" dirty="0" smtClean="0"/>
                        <a:t>Petals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Multiples of 3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Multiples of 4 or 5</a:t>
                      </a:r>
                      <a:endParaRPr lang="en-AU" dirty="0"/>
                    </a:p>
                  </a:txBody>
                  <a:tcPr anchor="ctr"/>
                </a:tc>
              </a:tr>
              <a:tr h="806490">
                <a:tc>
                  <a:txBody>
                    <a:bodyPr/>
                    <a:lstStyle/>
                    <a:p>
                      <a:pPr algn="ctr"/>
                      <a:r>
                        <a:rPr lang="en-AU" sz="2800" dirty="0" smtClean="0"/>
                        <a:t>Veins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Parallel veins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Net veined</a:t>
                      </a:r>
                      <a:endParaRPr lang="en-AU" dirty="0"/>
                    </a:p>
                  </a:txBody>
                  <a:tcPr anchor="ctr"/>
                </a:tc>
              </a:tr>
              <a:tr h="806490">
                <a:tc>
                  <a:txBody>
                    <a:bodyPr/>
                    <a:lstStyle/>
                    <a:p>
                      <a:pPr algn="ctr"/>
                      <a:r>
                        <a:rPr lang="en-AU" sz="2800" dirty="0" smtClean="0"/>
                        <a:t>Roots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Branching,</a:t>
                      </a:r>
                      <a:r>
                        <a:rPr lang="en-AU" baseline="0" dirty="0" smtClean="0"/>
                        <a:t> adventitious roots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Tap</a:t>
                      </a:r>
                      <a:r>
                        <a:rPr lang="en-AU" baseline="0" dirty="0" smtClean="0"/>
                        <a:t> root</a:t>
                      </a:r>
                      <a:endParaRPr lang="en-AU" dirty="0"/>
                    </a:p>
                  </a:txBody>
                  <a:tcPr anchor="ctr"/>
                </a:tc>
              </a:tr>
              <a:tr h="806490">
                <a:tc>
                  <a:txBody>
                    <a:bodyPr/>
                    <a:lstStyle/>
                    <a:p>
                      <a:pPr algn="ctr"/>
                      <a:r>
                        <a:rPr lang="en-AU" sz="2800" dirty="0" smtClean="0"/>
                        <a:t>Stem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Vascular</a:t>
                      </a:r>
                      <a:r>
                        <a:rPr lang="en-AU" baseline="0" dirty="0" smtClean="0"/>
                        <a:t> bundles scattered around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Vascular bundles near the edge of the stem</a:t>
                      </a:r>
                      <a:endParaRPr lang="en-AU" dirty="0"/>
                    </a:p>
                  </a:txBody>
                  <a:tcPr anchor="ctr"/>
                </a:tc>
              </a:tr>
              <a:tr h="806490">
                <a:tc>
                  <a:txBody>
                    <a:bodyPr/>
                    <a:lstStyle/>
                    <a:p>
                      <a:pPr algn="ctr"/>
                      <a:r>
                        <a:rPr lang="en-AU" sz="2800" dirty="0" smtClean="0"/>
                        <a:t>cotyledon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multiple</a:t>
                      </a:r>
                      <a:endParaRPr lang="en-A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99592" y="1124744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dirty="0" smtClean="0">
                <a:solidFill>
                  <a:srgbClr val="00B050"/>
                </a:solidFill>
                <a:latin typeface="Comic Sans MS" pitchFamily="66" charset="0"/>
              </a:rPr>
              <a:t>Angiosperms (Flowering plants)</a:t>
            </a:r>
            <a:endParaRPr lang="en-AU" sz="3600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871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Flower challenge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fontScale="92500" lnSpcReduction="10000"/>
          </a:bodyPr>
          <a:lstStyle/>
          <a:p>
            <a:pPr marL="514350" indent="-514350"/>
            <a:r>
              <a:rPr kumimoji="1" lang="en-US" altLang="ja-JP" sz="3000" dirty="0" smtClean="0"/>
              <a:t>Dissect your flower.</a:t>
            </a:r>
          </a:p>
          <a:p>
            <a:pPr marL="514350" indent="-514350"/>
            <a:r>
              <a:rPr lang="en-US" altLang="ja-JP" sz="3000" dirty="0" smtClean="0"/>
              <a:t>Is it a monocot or a </a:t>
            </a:r>
            <a:r>
              <a:rPr lang="en-US" altLang="ja-JP" sz="3000" dirty="0" err="1" smtClean="0"/>
              <a:t>dicot</a:t>
            </a:r>
            <a:r>
              <a:rPr lang="en-US" altLang="ja-JP" sz="3000" dirty="0" smtClean="0"/>
              <a:t>?</a:t>
            </a:r>
          </a:p>
          <a:p>
            <a:pPr marL="514350" indent="-514350"/>
            <a:r>
              <a:rPr kumimoji="1" lang="en-US" altLang="ja-JP" sz="3000" dirty="0" smtClean="0"/>
              <a:t>How do you know?</a:t>
            </a:r>
          </a:p>
          <a:p>
            <a:pPr>
              <a:buNone/>
            </a:pPr>
            <a:endParaRPr kumimoji="1" lang="en-US" altLang="ja-JP" dirty="0" smtClean="0"/>
          </a:p>
          <a:p>
            <a:pPr>
              <a:buNone/>
            </a:pPr>
            <a:r>
              <a:rPr lang="en-US" altLang="ja-JP" sz="3900" dirty="0" smtClean="0">
                <a:solidFill>
                  <a:srgbClr val="FF0000"/>
                </a:solidFill>
              </a:rPr>
              <a:t>In your books, you need to:</a:t>
            </a:r>
          </a:p>
          <a:p>
            <a:pPr>
              <a:buNone/>
            </a:pPr>
            <a:r>
              <a:rPr kumimoji="1" lang="en-US" altLang="ja-JP" dirty="0" smtClean="0"/>
              <a:t>1. Draw and label your flower.</a:t>
            </a:r>
          </a:p>
          <a:p>
            <a:pPr>
              <a:buNone/>
            </a:pPr>
            <a:r>
              <a:rPr kumimoji="1" lang="en-US" altLang="ja-JP" dirty="0" smtClean="0"/>
              <a:t>2. </a:t>
            </a:r>
            <a:r>
              <a:rPr lang="en-US" altLang="ja-JP" dirty="0" smtClean="0"/>
              <a:t>Describe the features of the flower.</a:t>
            </a:r>
          </a:p>
          <a:p>
            <a:pPr>
              <a:buNone/>
            </a:pPr>
            <a:r>
              <a:rPr kumimoji="1" lang="en-US" altLang="ja-JP" dirty="0" smtClean="0"/>
              <a:t>3. </a:t>
            </a:r>
            <a:r>
              <a:rPr lang="en-US" altLang="ja-JP" dirty="0" smtClean="0"/>
              <a:t>Is it a monocot or a </a:t>
            </a:r>
            <a:r>
              <a:rPr lang="en-US" altLang="ja-JP" dirty="0" err="1" smtClean="0"/>
              <a:t>dicot</a:t>
            </a:r>
            <a:r>
              <a:rPr lang="en-US" altLang="ja-JP" dirty="0" smtClean="0"/>
              <a:t>? Explain how you know.</a:t>
            </a:r>
          </a:p>
          <a:p>
            <a:pPr>
              <a:buNone/>
            </a:pPr>
            <a:r>
              <a:rPr kumimoji="1" lang="en-US" altLang="ja-JP" dirty="0" smtClean="0"/>
              <a:t>4. Have a look at some of the pollen under the microscope. Draw it.</a:t>
            </a:r>
            <a:endParaRPr kumimoji="1" lang="ja-JP" altLang="en-US" dirty="0"/>
          </a:p>
        </p:txBody>
      </p:sp>
      <p:pic>
        <p:nvPicPr>
          <p:cNvPr id="1026" name="Picture 2" descr="C:\Users\Elise\AppData\Local\Microsoft\Windows\Temporary Internet Files\Content.IE5\0VBKULNQ\MP90039996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196752"/>
            <a:ext cx="2767333" cy="2213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Answer these questions in your books…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52936"/>
          </a:xfrm>
        </p:spPr>
        <p:txBody>
          <a:bodyPr/>
          <a:lstStyle/>
          <a:p>
            <a:r>
              <a:rPr kumimoji="1" lang="en-AU" altLang="ja-JP" dirty="0" smtClean="0"/>
              <a:t>How many acorns grow into a mature tree?</a:t>
            </a:r>
          </a:p>
          <a:p>
            <a:r>
              <a:rPr lang="en-AU" altLang="ja-JP" dirty="0" smtClean="0"/>
              <a:t>What anchors the tree?</a:t>
            </a:r>
          </a:p>
          <a:p>
            <a:r>
              <a:rPr kumimoji="1" lang="en-AU" altLang="ja-JP" dirty="0" smtClean="0"/>
              <a:t>What do fallen leaves do?</a:t>
            </a:r>
          </a:p>
          <a:p>
            <a:r>
              <a:rPr lang="en-AU" altLang="ja-JP" dirty="0" smtClean="0"/>
              <a:t>What does pruning do?</a:t>
            </a:r>
          </a:p>
          <a:p>
            <a:r>
              <a:rPr kumimoji="1" lang="en-AU" altLang="ja-JP" dirty="0" smtClean="0"/>
              <a:t>Trees can grow to around _________ years old.</a:t>
            </a:r>
            <a:endParaRPr kumimoji="1" lang="ja-JP" altLang="en-US" dirty="0"/>
          </a:p>
        </p:txBody>
      </p:sp>
      <p:pic>
        <p:nvPicPr>
          <p:cNvPr id="1026" name="Picture 2" descr="D:\Users\Teacher\AppData\Local\Microsoft\Windows\Temporary Internet Files\Content.IE5\GS8YTP3T\MP90041168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09120"/>
            <a:ext cx="3456384" cy="230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7524750" cy="549275"/>
          </a:xfrm>
        </p:spPr>
        <p:txBody>
          <a:bodyPr>
            <a:normAutofit fontScale="90000"/>
          </a:bodyPr>
          <a:lstStyle/>
          <a:p>
            <a:r>
              <a:rPr lang="en-GB" altLang="ja-JP" dirty="0">
                <a:ea typeface="ＭＳ Ｐゴシック" charset="-128"/>
              </a:rPr>
              <a:t>      </a:t>
            </a:r>
            <a:r>
              <a:rPr lang="en-GB" altLang="ja-JP" sz="3600" dirty="0">
                <a:ea typeface="ＭＳ Ｐゴシック" charset="-128"/>
              </a:rPr>
              <a:t>How do plants make their own food?</a:t>
            </a:r>
            <a:endParaRPr lang="en-GB" altLang="ja-JP" dirty="0">
              <a:ea typeface="ＭＳ Ｐゴシック" charset="-128"/>
            </a:endParaRPr>
          </a:p>
        </p:txBody>
      </p:sp>
      <p:sp>
        <p:nvSpPr>
          <p:cNvPr id="495619" name="Text Box 3"/>
          <p:cNvSpPr txBox="1">
            <a:spLocks noChangeArrowheads="1"/>
          </p:cNvSpPr>
          <p:nvPr/>
        </p:nvSpPr>
        <p:spPr bwMode="auto">
          <a:xfrm>
            <a:off x="323850" y="692696"/>
            <a:ext cx="88201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/>
            <a:endParaRPr lang="en-GB" altLang="ja-JP" sz="2400" dirty="0" smtClean="0">
              <a:solidFill>
                <a:srgbClr val="000066"/>
              </a:solidFill>
              <a:ea typeface="ＭＳ Ｐゴシック" charset="-128"/>
              <a:cs typeface="Arial" charset="0"/>
            </a:endParaRPr>
          </a:p>
          <a:p>
            <a:pPr algn="l" eaLnBrk="1" hangingPunct="1"/>
            <a:r>
              <a:rPr lang="en-GB" altLang="ja-JP" sz="2400" dirty="0" smtClean="0">
                <a:solidFill>
                  <a:srgbClr val="000066"/>
                </a:solidFill>
                <a:ea typeface="ＭＳ Ｐゴシック" charset="-128"/>
                <a:cs typeface="Arial" charset="0"/>
              </a:rPr>
              <a:t>Plants </a:t>
            </a:r>
            <a:r>
              <a:rPr lang="en-GB" altLang="ja-JP" sz="2400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make their food from carbon dioxide and water in a chemical reaction called...</a:t>
            </a:r>
          </a:p>
          <a:p>
            <a:pPr algn="l" eaLnBrk="1" hangingPunct="1"/>
            <a:r>
              <a:rPr lang="en-GB" altLang="ja-JP" sz="2400" b="1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                          </a:t>
            </a:r>
            <a:r>
              <a:rPr lang="en-GB" altLang="ja-JP" sz="3600" b="1" dirty="0">
                <a:solidFill>
                  <a:srgbClr val="FF6600"/>
                </a:solidFill>
                <a:ea typeface="ＭＳ Ｐゴシック" charset="-128"/>
                <a:cs typeface="Arial" charset="0"/>
              </a:rPr>
              <a:t>photosynthesis</a:t>
            </a:r>
            <a:r>
              <a:rPr lang="en-GB" altLang="ja-JP" sz="3600" b="1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.</a:t>
            </a:r>
          </a:p>
        </p:txBody>
      </p:sp>
      <p:sp>
        <p:nvSpPr>
          <p:cNvPr id="495622" name="Text Box 6"/>
          <p:cNvSpPr txBox="1">
            <a:spLocks noChangeArrowheads="1"/>
          </p:cNvSpPr>
          <p:nvPr/>
        </p:nvSpPr>
        <p:spPr bwMode="auto">
          <a:xfrm>
            <a:off x="576263" y="5224463"/>
            <a:ext cx="8567737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algn="l" eaLnBrk="1" hangingPunct="1"/>
            <a:r>
              <a:rPr lang="en-GB" altLang="ja-JP" sz="2400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The food made by photosynthesis is the sugar </a:t>
            </a:r>
            <a:r>
              <a:rPr lang="en-GB" altLang="ja-JP" sz="2400" b="1" dirty="0">
                <a:solidFill>
                  <a:srgbClr val="FF6600"/>
                </a:solidFill>
                <a:ea typeface="ＭＳ Ｐゴシック" charset="-128"/>
                <a:cs typeface="Arial" charset="0"/>
              </a:rPr>
              <a:t>glucose</a:t>
            </a:r>
            <a:r>
              <a:rPr lang="en-GB" altLang="ja-JP" sz="2400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.</a:t>
            </a:r>
          </a:p>
          <a:p>
            <a:pPr algn="l" eaLnBrk="1" hangingPunct="1"/>
            <a:endParaRPr lang="en-GB" altLang="ja-JP" sz="600" dirty="0">
              <a:solidFill>
                <a:srgbClr val="000066"/>
              </a:solidFill>
              <a:ea typeface="ＭＳ Ｐゴシック" charset="-128"/>
              <a:cs typeface="Arial" charset="0"/>
            </a:endParaRPr>
          </a:p>
          <a:p>
            <a:pPr algn="l" eaLnBrk="1" hangingPunct="1"/>
            <a:r>
              <a:rPr lang="en-GB" altLang="ja-JP" sz="2400" b="1" dirty="0">
                <a:solidFill>
                  <a:srgbClr val="FF6600"/>
                </a:solidFill>
                <a:ea typeface="ＭＳ Ｐゴシック" charset="-128"/>
                <a:cs typeface="Arial" charset="0"/>
              </a:rPr>
              <a:t>Oxygen</a:t>
            </a:r>
            <a:r>
              <a:rPr lang="en-GB" altLang="ja-JP" sz="2400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 gas is also made as a by-product of photosynthesis.</a:t>
            </a:r>
          </a:p>
        </p:txBody>
      </p:sp>
      <p:pic>
        <p:nvPicPr>
          <p:cNvPr id="495635" name="Picture 19" descr="RC_standard_plant_and_roo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5975" y="2205038"/>
            <a:ext cx="2432050" cy="2879725"/>
          </a:xfrm>
          <a:prstGeom prst="rect">
            <a:avLst/>
          </a:prstGeom>
          <a:noFill/>
        </p:spPr>
      </p:pic>
      <p:sp>
        <p:nvSpPr>
          <p:cNvPr id="495636" name="AutoShape 20"/>
          <p:cNvSpPr>
            <a:spLocks noChangeArrowheads="1"/>
          </p:cNvSpPr>
          <p:nvPr/>
        </p:nvSpPr>
        <p:spPr bwMode="auto">
          <a:xfrm rot="3016600" flipV="1">
            <a:off x="3017837" y="2809876"/>
            <a:ext cx="976313" cy="836612"/>
          </a:xfrm>
          <a:custGeom>
            <a:avLst/>
            <a:gdLst>
              <a:gd name="G0" fmla="+- -25999 0 0"/>
              <a:gd name="G1" fmla="+- -6247254 0 0"/>
              <a:gd name="G2" fmla="+- -25999 0 -6247254"/>
              <a:gd name="G3" fmla="+- 10800 0 0"/>
              <a:gd name="G4" fmla="+- 0 0 -25999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788 0 0"/>
              <a:gd name="G9" fmla="+- 0 0 -6247254"/>
              <a:gd name="G10" fmla="+- 6788 0 2700"/>
              <a:gd name="G11" fmla="cos G10 -25999"/>
              <a:gd name="G12" fmla="sin G10 -25999"/>
              <a:gd name="G13" fmla="cos 13500 -25999"/>
              <a:gd name="G14" fmla="sin 13500 -25999"/>
              <a:gd name="G15" fmla="+- G11 10800 0"/>
              <a:gd name="G16" fmla="+- G12 10800 0"/>
              <a:gd name="G17" fmla="+- G13 10800 0"/>
              <a:gd name="G18" fmla="+- G14 10800 0"/>
              <a:gd name="G19" fmla="*/ 6788 1 2"/>
              <a:gd name="G20" fmla="+- G19 5400 0"/>
              <a:gd name="G21" fmla="cos G20 -25999"/>
              <a:gd name="G22" fmla="sin G20 -25999"/>
              <a:gd name="G23" fmla="+- G21 10800 0"/>
              <a:gd name="G24" fmla="+- G12 G23 G22"/>
              <a:gd name="G25" fmla="+- G22 G23 G11"/>
              <a:gd name="G26" fmla="cos 10800 -25999"/>
              <a:gd name="G27" fmla="sin 10800 -25999"/>
              <a:gd name="G28" fmla="cos 6788 -25999"/>
              <a:gd name="G29" fmla="sin 6788 -25999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247254"/>
              <a:gd name="G36" fmla="sin G34 -6247254"/>
              <a:gd name="G37" fmla="+/ -6247254 -25999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788 G39"/>
              <a:gd name="G43" fmla="sin 67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8046 w 21600"/>
              <a:gd name="T5" fmla="*/ 2791 h 21600"/>
              <a:gd name="T6" fmla="*/ 9983 w 21600"/>
              <a:gd name="T7" fmla="*/ 2043 h 21600"/>
              <a:gd name="T8" fmla="*/ 15354 w 21600"/>
              <a:gd name="T9" fmla="*/ 5766 h 21600"/>
              <a:gd name="T10" fmla="*/ 24299 w 21600"/>
              <a:gd name="T11" fmla="*/ 10706 h 21600"/>
              <a:gd name="T12" fmla="*/ 19625 w 21600"/>
              <a:gd name="T13" fmla="*/ 15445 h 21600"/>
              <a:gd name="T14" fmla="*/ 14887 w 21600"/>
              <a:gd name="T15" fmla="*/ 1077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587" y="10753"/>
                </a:moveTo>
                <a:cubicBezTo>
                  <a:pt x="17562" y="7022"/>
                  <a:pt x="14530" y="4012"/>
                  <a:pt x="10800" y="4012"/>
                </a:cubicBezTo>
                <a:cubicBezTo>
                  <a:pt x="10589" y="4011"/>
                  <a:pt x="10379" y="4021"/>
                  <a:pt x="10169" y="4041"/>
                </a:cubicBezTo>
                <a:lnTo>
                  <a:pt x="9797" y="46"/>
                </a:lnTo>
                <a:cubicBezTo>
                  <a:pt x="10130" y="15"/>
                  <a:pt x="10465" y="-1"/>
                  <a:pt x="10800" y="0"/>
                </a:cubicBezTo>
                <a:cubicBezTo>
                  <a:pt x="16735" y="0"/>
                  <a:pt x="21558" y="4789"/>
                  <a:pt x="21599" y="10725"/>
                </a:cubicBezTo>
                <a:lnTo>
                  <a:pt x="24299" y="10706"/>
                </a:lnTo>
                <a:lnTo>
                  <a:pt x="19625" y="15445"/>
                </a:lnTo>
                <a:lnTo>
                  <a:pt x="14887" y="10771"/>
                </a:lnTo>
                <a:lnTo>
                  <a:pt x="17587" y="10753"/>
                </a:lnTo>
                <a:close/>
              </a:path>
            </a:pathLst>
          </a:custGeom>
          <a:solidFill>
            <a:srgbClr val="FF9900"/>
          </a:solidFill>
          <a:ln w="38100">
            <a:solidFill>
              <a:srgbClr val="010066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495637" name="AutoShape 21"/>
          <p:cNvSpPr>
            <a:spLocks noChangeArrowheads="1"/>
          </p:cNvSpPr>
          <p:nvPr/>
        </p:nvSpPr>
        <p:spPr bwMode="auto">
          <a:xfrm rot="3016600" flipV="1">
            <a:off x="3057526" y="3932237"/>
            <a:ext cx="976312" cy="836613"/>
          </a:xfrm>
          <a:custGeom>
            <a:avLst/>
            <a:gdLst>
              <a:gd name="G0" fmla="+- -25999 0 0"/>
              <a:gd name="G1" fmla="+- -6247254 0 0"/>
              <a:gd name="G2" fmla="+- -25999 0 -6247254"/>
              <a:gd name="G3" fmla="+- 10800 0 0"/>
              <a:gd name="G4" fmla="+- 0 0 -25999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788 0 0"/>
              <a:gd name="G9" fmla="+- 0 0 -6247254"/>
              <a:gd name="G10" fmla="+- 6788 0 2700"/>
              <a:gd name="G11" fmla="cos G10 -25999"/>
              <a:gd name="G12" fmla="sin G10 -25999"/>
              <a:gd name="G13" fmla="cos 13500 -25999"/>
              <a:gd name="G14" fmla="sin 13500 -25999"/>
              <a:gd name="G15" fmla="+- G11 10800 0"/>
              <a:gd name="G16" fmla="+- G12 10800 0"/>
              <a:gd name="G17" fmla="+- G13 10800 0"/>
              <a:gd name="G18" fmla="+- G14 10800 0"/>
              <a:gd name="G19" fmla="*/ 6788 1 2"/>
              <a:gd name="G20" fmla="+- G19 5400 0"/>
              <a:gd name="G21" fmla="cos G20 -25999"/>
              <a:gd name="G22" fmla="sin G20 -25999"/>
              <a:gd name="G23" fmla="+- G21 10800 0"/>
              <a:gd name="G24" fmla="+- G12 G23 G22"/>
              <a:gd name="G25" fmla="+- G22 G23 G11"/>
              <a:gd name="G26" fmla="cos 10800 -25999"/>
              <a:gd name="G27" fmla="sin 10800 -25999"/>
              <a:gd name="G28" fmla="cos 6788 -25999"/>
              <a:gd name="G29" fmla="sin 6788 -25999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247254"/>
              <a:gd name="G36" fmla="sin G34 -6247254"/>
              <a:gd name="G37" fmla="+/ -6247254 -25999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788 G39"/>
              <a:gd name="G43" fmla="sin 67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8046 w 21600"/>
              <a:gd name="T5" fmla="*/ 2791 h 21600"/>
              <a:gd name="T6" fmla="*/ 9983 w 21600"/>
              <a:gd name="T7" fmla="*/ 2043 h 21600"/>
              <a:gd name="T8" fmla="*/ 15354 w 21600"/>
              <a:gd name="T9" fmla="*/ 5766 h 21600"/>
              <a:gd name="T10" fmla="*/ 24299 w 21600"/>
              <a:gd name="T11" fmla="*/ 10706 h 21600"/>
              <a:gd name="T12" fmla="*/ 19625 w 21600"/>
              <a:gd name="T13" fmla="*/ 15445 h 21600"/>
              <a:gd name="T14" fmla="*/ 14887 w 21600"/>
              <a:gd name="T15" fmla="*/ 1077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587" y="10753"/>
                </a:moveTo>
                <a:cubicBezTo>
                  <a:pt x="17562" y="7022"/>
                  <a:pt x="14530" y="4012"/>
                  <a:pt x="10800" y="4012"/>
                </a:cubicBezTo>
                <a:cubicBezTo>
                  <a:pt x="10589" y="4011"/>
                  <a:pt x="10379" y="4021"/>
                  <a:pt x="10169" y="4041"/>
                </a:cubicBezTo>
                <a:lnTo>
                  <a:pt x="9797" y="46"/>
                </a:lnTo>
                <a:cubicBezTo>
                  <a:pt x="10130" y="15"/>
                  <a:pt x="10465" y="-1"/>
                  <a:pt x="10800" y="0"/>
                </a:cubicBezTo>
                <a:cubicBezTo>
                  <a:pt x="16735" y="0"/>
                  <a:pt x="21558" y="4789"/>
                  <a:pt x="21599" y="10725"/>
                </a:cubicBezTo>
                <a:lnTo>
                  <a:pt x="24299" y="10706"/>
                </a:lnTo>
                <a:lnTo>
                  <a:pt x="19625" y="15445"/>
                </a:lnTo>
                <a:lnTo>
                  <a:pt x="14887" y="10771"/>
                </a:lnTo>
                <a:lnTo>
                  <a:pt x="17587" y="10753"/>
                </a:lnTo>
                <a:close/>
              </a:path>
            </a:pathLst>
          </a:custGeom>
          <a:solidFill>
            <a:srgbClr val="FF9900"/>
          </a:solidFill>
          <a:ln w="38100">
            <a:solidFill>
              <a:srgbClr val="010066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495638" name="AutoShape 22"/>
          <p:cNvSpPr>
            <a:spLocks noChangeArrowheads="1"/>
          </p:cNvSpPr>
          <p:nvPr/>
        </p:nvSpPr>
        <p:spPr bwMode="auto">
          <a:xfrm rot="-35617928" flipH="1" flipV="1">
            <a:off x="5280447" y="3726727"/>
            <a:ext cx="976313" cy="822325"/>
          </a:xfrm>
          <a:custGeom>
            <a:avLst/>
            <a:gdLst>
              <a:gd name="G0" fmla="+- -25999 0 0"/>
              <a:gd name="G1" fmla="+- -6247254 0 0"/>
              <a:gd name="G2" fmla="+- -25999 0 -6247254"/>
              <a:gd name="G3" fmla="+- 10800 0 0"/>
              <a:gd name="G4" fmla="+- 0 0 -25999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788 0 0"/>
              <a:gd name="G9" fmla="+- 0 0 -6247254"/>
              <a:gd name="G10" fmla="+- 6788 0 2700"/>
              <a:gd name="G11" fmla="cos G10 -25999"/>
              <a:gd name="G12" fmla="sin G10 -25999"/>
              <a:gd name="G13" fmla="cos 13500 -25999"/>
              <a:gd name="G14" fmla="sin 13500 -25999"/>
              <a:gd name="G15" fmla="+- G11 10800 0"/>
              <a:gd name="G16" fmla="+- G12 10800 0"/>
              <a:gd name="G17" fmla="+- G13 10800 0"/>
              <a:gd name="G18" fmla="+- G14 10800 0"/>
              <a:gd name="G19" fmla="*/ 6788 1 2"/>
              <a:gd name="G20" fmla="+- G19 5400 0"/>
              <a:gd name="G21" fmla="cos G20 -25999"/>
              <a:gd name="G22" fmla="sin G20 -25999"/>
              <a:gd name="G23" fmla="+- G21 10800 0"/>
              <a:gd name="G24" fmla="+- G12 G23 G22"/>
              <a:gd name="G25" fmla="+- G22 G23 G11"/>
              <a:gd name="G26" fmla="cos 10800 -25999"/>
              <a:gd name="G27" fmla="sin 10800 -25999"/>
              <a:gd name="G28" fmla="cos 6788 -25999"/>
              <a:gd name="G29" fmla="sin 6788 -25999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247254"/>
              <a:gd name="G36" fmla="sin G34 -6247254"/>
              <a:gd name="G37" fmla="+/ -6247254 -25999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788 G39"/>
              <a:gd name="G43" fmla="sin 67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8046 w 21600"/>
              <a:gd name="T5" fmla="*/ 2791 h 21600"/>
              <a:gd name="T6" fmla="*/ 9983 w 21600"/>
              <a:gd name="T7" fmla="*/ 2043 h 21600"/>
              <a:gd name="T8" fmla="*/ 15354 w 21600"/>
              <a:gd name="T9" fmla="*/ 5766 h 21600"/>
              <a:gd name="T10" fmla="*/ 24299 w 21600"/>
              <a:gd name="T11" fmla="*/ 10706 h 21600"/>
              <a:gd name="T12" fmla="*/ 19625 w 21600"/>
              <a:gd name="T13" fmla="*/ 15445 h 21600"/>
              <a:gd name="T14" fmla="*/ 14887 w 21600"/>
              <a:gd name="T15" fmla="*/ 1077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587" y="10753"/>
                </a:moveTo>
                <a:cubicBezTo>
                  <a:pt x="17562" y="7022"/>
                  <a:pt x="14530" y="4012"/>
                  <a:pt x="10800" y="4012"/>
                </a:cubicBezTo>
                <a:cubicBezTo>
                  <a:pt x="10589" y="4011"/>
                  <a:pt x="10379" y="4021"/>
                  <a:pt x="10169" y="4041"/>
                </a:cubicBezTo>
                <a:lnTo>
                  <a:pt x="9797" y="46"/>
                </a:lnTo>
                <a:cubicBezTo>
                  <a:pt x="10130" y="15"/>
                  <a:pt x="10465" y="-1"/>
                  <a:pt x="10800" y="0"/>
                </a:cubicBezTo>
                <a:cubicBezTo>
                  <a:pt x="16735" y="0"/>
                  <a:pt x="21558" y="4789"/>
                  <a:pt x="21599" y="10725"/>
                </a:cubicBezTo>
                <a:lnTo>
                  <a:pt x="24299" y="10706"/>
                </a:lnTo>
                <a:lnTo>
                  <a:pt x="19625" y="15445"/>
                </a:lnTo>
                <a:lnTo>
                  <a:pt x="14887" y="10771"/>
                </a:lnTo>
                <a:lnTo>
                  <a:pt x="17587" y="10753"/>
                </a:lnTo>
                <a:close/>
              </a:path>
            </a:pathLst>
          </a:custGeom>
          <a:solidFill>
            <a:srgbClr val="FF9900"/>
          </a:solidFill>
          <a:ln w="38100">
            <a:solidFill>
              <a:srgbClr val="010066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495639" name="AutoShape 23"/>
          <p:cNvSpPr>
            <a:spLocks noChangeArrowheads="1"/>
          </p:cNvSpPr>
          <p:nvPr/>
        </p:nvSpPr>
        <p:spPr bwMode="auto">
          <a:xfrm rot="12230155">
            <a:off x="5296698" y="3078241"/>
            <a:ext cx="504825" cy="485775"/>
          </a:xfrm>
          <a:prstGeom prst="rightArrow">
            <a:avLst>
              <a:gd name="adj1" fmla="val 42213"/>
              <a:gd name="adj2" fmla="val 47376"/>
            </a:avLst>
          </a:prstGeom>
          <a:solidFill>
            <a:srgbClr val="FF9900"/>
          </a:solidFill>
          <a:ln w="38100">
            <a:solidFill>
              <a:srgbClr val="01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5640" name="Text Box 24"/>
          <p:cNvSpPr txBox="1">
            <a:spLocks noChangeArrowheads="1"/>
          </p:cNvSpPr>
          <p:nvPr/>
        </p:nvSpPr>
        <p:spPr bwMode="auto">
          <a:xfrm>
            <a:off x="6156176" y="3645024"/>
            <a:ext cx="1431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altLang="ja-JP" b="1">
                <a:solidFill>
                  <a:srgbClr val="FF6600"/>
                </a:solidFill>
                <a:ea typeface="ＭＳ Ｐゴシック" charset="-128"/>
              </a:rPr>
              <a:t>oxygen</a:t>
            </a:r>
          </a:p>
        </p:txBody>
      </p:sp>
      <p:sp>
        <p:nvSpPr>
          <p:cNvPr id="495641" name="Text Box 25"/>
          <p:cNvSpPr txBox="1">
            <a:spLocks noChangeArrowheads="1"/>
          </p:cNvSpPr>
          <p:nvPr/>
        </p:nvSpPr>
        <p:spPr bwMode="auto">
          <a:xfrm>
            <a:off x="5940152" y="3068960"/>
            <a:ext cx="1530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altLang="ja-JP" b="1" dirty="0">
                <a:solidFill>
                  <a:srgbClr val="FF6600"/>
                </a:solidFill>
                <a:ea typeface="ＭＳ Ｐゴシック" charset="-128"/>
              </a:rPr>
              <a:t>glucose</a:t>
            </a:r>
          </a:p>
        </p:txBody>
      </p:sp>
      <p:sp>
        <p:nvSpPr>
          <p:cNvPr id="495642" name="Text Box 26"/>
          <p:cNvSpPr txBox="1">
            <a:spLocks noChangeArrowheads="1"/>
          </p:cNvSpPr>
          <p:nvPr/>
        </p:nvSpPr>
        <p:spPr bwMode="auto">
          <a:xfrm>
            <a:off x="1331640" y="2924944"/>
            <a:ext cx="1872208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GB" altLang="ja-JP" b="1" dirty="0">
                <a:solidFill>
                  <a:srgbClr val="FF6600"/>
                </a:solidFill>
                <a:ea typeface="ＭＳ Ｐゴシック" charset="-128"/>
              </a:rPr>
              <a:t>carbon dioxide</a:t>
            </a:r>
            <a:r>
              <a:rPr lang="en-GB" altLang="ja-JP" b="1" dirty="0">
                <a:solidFill>
                  <a:srgbClr val="010066"/>
                </a:solidFill>
                <a:ea typeface="ＭＳ Ｐゴシック" charset="-128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GB" altLang="ja-JP" b="1" dirty="0">
                <a:solidFill>
                  <a:srgbClr val="010066"/>
                </a:solidFill>
                <a:ea typeface="ＭＳ Ｐゴシック" charset="-128"/>
              </a:rPr>
              <a:t>(from the air)</a:t>
            </a:r>
          </a:p>
        </p:txBody>
      </p:sp>
      <p:sp>
        <p:nvSpPr>
          <p:cNvPr id="495643" name="Text Box 27"/>
          <p:cNvSpPr txBox="1">
            <a:spLocks noChangeArrowheads="1"/>
          </p:cNvSpPr>
          <p:nvPr/>
        </p:nvSpPr>
        <p:spPr bwMode="auto">
          <a:xfrm>
            <a:off x="1547664" y="4221088"/>
            <a:ext cx="1584102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GB" altLang="ja-JP" b="1" dirty="0">
                <a:solidFill>
                  <a:srgbClr val="FF6600"/>
                </a:solidFill>
                <a:ea typeface="ＭＳ Ｐゴシック" charset="-128"/>
              </a:rPr>
              <a:t>water</a:t>
            </a:r>
            <a:r>
              <a:rPr lang="en-GB" altLang="ja-JP" b="1" dirty="0">
                <a:solidFill>
                  <a:srgbClr val="010066"/>
                </a:solidFill>
                <a:ea typeface="ＭＳ Ｐゴシック" charset="-128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GB" altLang="ja-JP" b="1" dirty="0">
                <a:solidFill>
                  <a:srgbClr val="010066"/>
                </a:solidFill>
                <a:ea typeface="ＭＳ Ｐゴシック" charset="-128"/>
              </a:rPr>
              <a:t>(from the soil)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95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5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495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495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49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95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5619" grpId="0" build="p"/>
      <p:bldP spid="495622" grpId="0" build="p"/>
      <p:bldP spid="495638" grpId="0" animBg="1"/>
      <p:bldP spid="495639" grpId="0" animBg="1"/>
      <p:bldP spid="495640" grpId="0"/>
      <p:bldP spid="49564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australiangeographic.com.au/assets/images/article/journal/12003/wattl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3672408" cy="1143000"/>
          </a:xfrm>
        </p:spPr>
        <p:txBody>
          <a:bodyPr>
            <a:normAutofit/>
          </a:bodyPr>
          <a:lstStyle/>
          <a:p>
            <a:r>
              <a:rPr kumimoji="1" lang="en-US" altLang="ja-JP" sz="5400" dirty="0" smtClean="0"/>
              <a:t>Plant profile</a:t>
            </a:r>
            <a:endParaRPr kumimoji="1" lang="ja-JP" altLang="en-US" sz="5400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323528" y="1196752"/>
            <a:ext cx="4392488" cy="2692896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sz="35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Pictures of</a:t>
            </a:r>
          </a:p>
          <a:p>
            <a:pPr lvl="1"/>
            <a:r>
              <a:rPr lang="en-US" altLang="ja-JP" sz="3000" dirty="0" smtClean="0"/>
              <a:t>Plant</a:t>
            </a:r>
          </a:p>
          <a:p>
            <a:pPr lvl="1"/>
            <a:r>
              <a:rPr kumimoji="1" lang="en-US" altLang="ja-JP" sz="3000" dirty="0" smtClean="0"/>
              <a:t>Flower (</a:t>
            </a:r>
            <a:r>
              <a:rPr kumimoji="1" lang="en-US" altLang="ja-JP" sz="3000" dirty="0" err="1" smtClean="0"/>
              <a:t>labelled</a:t>
            </a:r>
            <a:r>
              <a:rPr kumimoji="1" lang="en-US" altLang="ja-JP" sz="3000" dirty="0" smtClean="0"/>
              <a:t> parts)</a:t>
            </a:r>
          </a:p>
          <a:p>
            <a:pPr lvl="1"/>
            <a:r>
              <a:rPr lang="en-US" altLang="ja-JP" sz="3000" dirty="0" smtClean="0"/>
              <a:t>Pollen</a:t>
            </a:r>
          </a:p>
          <a:p>
            <a:pPr lvl="1"/>
            <a:r>
              <a:rPr lang="en-US" altLang="ja-JP" sz="3000" dirty="0" smtClean="0"/>
              <a:t>Region where it’s found.</a:t>
            </a:r>
            <a:endParaRPr kumimoji="1" lang="en-US" altLang="ja-JP" sz="3000" dirty="0" smtClean="0"/>
          </a:p>
          <a:p>
            <a:pPr lvl="1"/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half" idx="2"/>
          </p:nvPr>
        </p:nvSpPr>
        <p:spPr>
          <a:xfrm>
            <a:off x="4716016" y="260648"/>
            <a:ext cx="4038600" cy="5112568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sz="39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 about</a:t>
            </a:r>
          </a:p>
          <a:p>
            <a:pPr lvl="1"/>
            <a:r>
              <a:rPr lang="en-US" altLang="ja-JP" sz="3000" dirty="0" smtClean="0"/>
              <a:t>Where it’s found</a:t>
            </a:r>
          </a:p>
          <a:p>
            <a:pPr lvl="1"/>
            <a:r>
              <a:rPr lang="en-US" altLang="ja-JP" sz="3000" dirty="0" smtClean="0"/>
              <a:t>Name + scientific name</a:t>
            </a:r>
          </a:p>
          <a:p>
            <a:pPr lvl="1"/>
            <a:r>
              <a:rPr lang="en-US" altLang="ja-JP" sz="3000" dirty="0" smtClean="0"/>
              <a:t>Dimensions</a:t>
            </a:r>
          </a:p>
          <a:p>
            <a:pPr lvl="1"/>
            <a:r>
              <a:rPr lang="en-US" altLang="ja-JP" sz="3000" dirty="0" smtClean="0"/>
              <a:t>Leaves</a:t>
            </a:r>
          </a:p>
          <a:p>
            <a:pPr lvl="1"/>
            <a:r>
              <a:rPr lang="en-US" altLang="ja-JP" sz="3000" dirty="0" smtClean="0"/>
              <a:t>Lifecycle including…</a:t>
            </a:r>
          </a:p>
          <a:p>
            <a:pPr lvl="2"/>
            <a:r>
              <a:rPr kumimoji="1" lang="en-US" altLang="ja-JP" sz="2600" dirty="0" smtClean="0"/>
              <a:t>Flowering information including pollen</a:t>
            </a:r>
            <a:endParaRPr lang="en-US" altLang="ja-JP" sz="2600" dirty="0" smtClean="0"/>
          </a:p>
          <a:p>
            <a:pPr lvl="2"/>
            <a:r>
              <a:rPr lang="en-US" altLang="ja-JP" sz="2600" dirty="0" smtClean="0"/>
              <a:t>Seed dispersal </a:t>
            </a:r>
            <a:r>
              <a:rPr lang="en-US" altLang="ja-JP" sz="2600" dirty="0" smtClean="0"/>
              <a:t>information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3356992"/>
            <a:ext cx="453650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 style;</a:t>
            </a:r>
          </a:p>
          <a:p>
            <a:pPr>
              <a:buFontTx/>
              <a:buChar char="-"/>
            </a:pPr>
            <a:r>
              <a:rPr lang="en-US" altLang="ja-JP" sz="2800" dirty="0" smtClean="0"/>
              <a:t>Poster</a:t>
            </a:r>
          </a:p>
          <a:p>
            <a:pPr>
              <a:buFontTx/>
              <a:buChar char="-"/>
            </a:pPr>
            <a:r>
              <a:rPr lang="en-US" altLang="ja-JP" sz="2800" dirty="0" smtClean="0"/>
              <a:t> Written document</a:t>
            </a:r>
          </a:p>
          <a:p>
            <a:pPr>
              <a:buFontTx/>
              <a:buChar char="-"/>
            </a:pPr>
            <a:r>
              <a:rPr kumimoji="1" lang="en-US" altLang="ja-JP" sz="2800" dirty="0" smtClean="0"/>
              <a:t> </a:t>
            </a:r>
            <a:r>
              <a:rPr kumimoji="1" lang="en-US" altLang="ja-JP" sz="2800" dirty="0" err="1" smtClean="0"/>
              <a:t>Powerpoint</a:t>
            </a:r>
            <a:r>
              <a:rPr kumimoji="1" lang="en-US" altLang="ja-JP" sz="2800" dirty="0" smtClean="0"/>
              <a:t> </a:t>
            </a:r>
            <a:r>
              <a:rPr kumimoji="1" lang="en-US" altLang="ja-JP" sz="2800" dirty="0" smtClean="0"/>
              <a:t>presentation</a:t>
            </a:r>
          </a:p>
          <a:p>
            <a:pPr>
              <a:buFontTx/>
              <a:buChar char="-"/>
            </a:pPr>
            <a:r>
              <a:rPr lang="en-US" altLang="ja-JP" sz="2800" dirty="0" smtClean="0"/>
              <a:t>video</a:t>
            </a:r>
            <a:endParaRPr lang="en-US" altLang="ja-JP" sz="2800" dirty="0" smtClean="0"/>
          </a:p>
          <a:p>
            <a:pPr>
              <a:buFontTx/>
              <a:buChar char="-"/>
            </a:pPr>
            <a:r>
              <a:rPr lang="en-US" altLang="ja-JP" sz="2800" dirty="0" smtClean="0"/>
              <a:t>Animation</a:t>
            </a:r>
          </a:p>
          <a:p>
            <a:pPr>
              <a:buFontTx/>
              <a:buChar char="-"/>
            </a:pPr>
            <a:r>
              <a:rPr lang="en-US" altLang="ja-JP" sz="2800" dirty="0" smtClean="0"/>
              <a:t>song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03648" y="6079427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Full sentences please!!!!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5076056" y="5301208"/>
            <a:ext cx="3888432" cy="1556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Bonus</a:t>
            </a:r>
            <a:r>
              <a:rPr kumimoji="1" lang="en-US" altLang="ja-JP" dirty="0" smtClean="0"/>
              <a:t>:</a:t>
            </a:r>
          </a:p>
          <a:p>
            <a:pPr algn="ctr"/>
            <a:r>
              <a:rPr lang="en-US" altLang="ja-JP" dirty="0" smtClean="0"/>
              <a:t>Is it a monocot, </a:t>
            </a:r>
            <a:r>
              <a:rPr lang="en-US" altLang="ja-JP" dirty="0" err="1" smtClean="0"/>
              <a:t>dicot</a:t>
            </a:r>
            <a:r>
              <a:rPr lang="en-US" altLang="ja-JP" dirty="0" smtClean="0"/>
              <a:t> or non-flowering plant?</a:t>
            </a:r>
          </a:p>
          <a:p>
            <a:pPr algn="ctr"/>
            <a:r>
              <a:rPr kumimoji="1" lang="en-US" altLang="ja-JP" dirty="0" smtClean="0"/>
              <a:t>Does it have medicinal value?</a:t>
            </a:r>
          </a:p>
          <a:p>
            <a:pPr algn="ctr"/>
            <a:r>
              <a:rPr lang="en-US" altLang="ja-JP" dirty="0" smtClean="0"/>
              <a:t>Who discovered it/ named it? When?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922114"/>
          </a:xfrm>
        </p:spPr>
        <p:txBody>
          <a:bodyPr/>
          <a:lstStyle/>
          <a:p>
            <a:r>
              <a:rPr lang="en-GB" altLang="ja-JP" dirty="0">
                <a:ea typeface="ＭＳ Ｐゴシック" charset="-128"/>
              </a:rPr>
              <a:t>      How do plants grow?</a:t>
            </a:r>
          </a:p>
        </p:txBody>
      </p:sp>
      <p:sp>
        <p:nvSpPr>
          <p:cNvPr id="483331" name="Text Box 3"/>
          <p:cNvSpPr txBox="1">
            <a:spLocks noChangeArrowheads="1"/>
          </p:cNvSpPr>
          <p:nvPr/>
        </p:nvSpPr>
        <p:spPr bwMode="auto">
          <a:xfrm>
            <a:off x="323528" y="764704"/>
            <a:ext cx="84597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/>
            <a:r>
              <a:rPr lang="en-GB" altLang="ja-JP" sz="2400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Plants need </a:t>
            </a:r>
            <a:r>
              <a:rPr lang="en-GB" altLang="ja-JP" sz="2400" b="1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energy</a:t>
            </a:r>
            <a:r>
              <a:rPr lang="en-GB" altLang="ja-JP" sz="2400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 for photosynthesis to take place. </a:t>
            </a:r>
          </a:p>
          <a:p>
            <a:pPr algn="l" eaLnBrk="1" hangingPunct="1"/>
            <a:r>
              <a:rPr lang="en-GB" altLang="ja-JP" sz="2400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Where does this energy come from?</a:t>
            </a:r>
          </a:p>
        </p:txBody>
      </p:sp>
      <p:sp>
        <p:nvSpPr>
          <p:cNvPr id="483350" name="Text Box 22"/>
          <p:cNvSpPr txBox="1">
            <a:spLocks noChangeArrowheads="1"/>
          </p:cNvSpPr>
          <p:nvPr/>
        </p:nvSpPr>
        <p:spPr bwMode="auto">
          <a:xfrm>
            <a:off x="611188" y="5229225"/>
            <a:ext cx="84597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/>
            <a:r>
              <a:rPr lang="en-GB" altLang="ja-JP" sz="2400">
                <a:solidFill>
                  <a:srgbClr val="000066"/>
                </a:solidFill>
                <a:ea typeface="ＭＳ Ｐゴシック" charset="-128"/>
                <a:cs typeface="Arial" charset="0"/>
              </a:rPr>
              <a:t>The energy for photosynthesis comes from the Sun.</a:t>
            </a:r>
          </a:p>
          <a:p>
            <a:pPr algn="l" eaLnBrk="1" hangingPunct="1"/>
            <a:endParaRPr lang="en-GB" altLang="ja-JP" sz="600">
              <a:solidFill>
                <a:srgbClr val="000066"/>
              </a:solidFill>
              <a:ea typeface="ＭＳ Ｐゴシック" charset="-128"/>
              <a:cs typeface="Arial" charset="0"/>
            </a:endParaRPr>
          </a:p>
          <a:p>
            <a:pPr algn="l" eaLnBrk="1" hangingPunct="1"/>
            <a:r>
              <a:rPr lang="en-GB" altLang="ja-JP" sz="2400">
                <a:solidFill>
                  <a:srgbClr val="000066"/>
                </a:solidFill>
                <a:ea typeface="ＭＳ Ｐゴシック" charset="-128"/>
                <a:cs typeface="Arial" charset="0"/>
              </a:rPr>
              <a:t>Where in a plant does photosynthesis take place?</a:t>
            </a:r>
          </a:p>
        </p:txBody>
      </p:sp>
      <p:pic>
        <p:nvPicPr>
          <p:cNvPr id="483356" name="Picture 28" descr="RC_standard_plant_and_roo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5975" y="2205038"/>
            <a:ext cx="2432050" cy="2879725"/>
          </a:xfrm>
          <a:prstGeom prst="rect">
            <a:avLst/>
          </a:prstGeom>
          <a:noFill/>
        </p:spPr>
      </p:pic>
      <p:sp>
        <p:nvSpPr>
          <p:cNvPr id="483357" name="AutoShape 29"/>
          <p:cNvSpPr>
            <a:spLocks noChangeArrowheads="1"/>
          </p:cNvSpPr>
          <p:nvPr/>
        </p:nvSpPr>
        <p:spPr bwMode="auto">
          <a:xfrm rot="3016600" flipV="1">
            <a:off x="3017837" y="2809876"/>
            <a:ext cx="976313" cy="836612"/>
          </a:xfrm>
          <a:custGeom>
            <a:avLst/>
            <a:gdLst>
              <a:gd name="G0" fmla="+- -25999 0 0"/>
              <a:gd name="G1" fmla="+- -6247254 0 0"/>
              <a:gd name="G2" fmla="+- -25999 0 -6247254"/>
              <a:gd name="G3" fmla="+- 10800 0 0"/>
              <a:gd name="G4" fmla="+- 0 0 -25999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788 0 0"/>
              <a:gd name="G9" fmla="+- 0 0 -6247254"/>
              <a:gd name="G10" fmla="+- 6788 0 2700"/>
              <a:gd name="G11" fmla="cos G10 -25999"/>
              <a:gd name="G12" fmla="sin G10 -25999"/>
              <a:gd name="G13" fmla="cos 13500 -25999"/>
              <a:gd name="G14" fmla="sin 13500 -25999"/>
              <a:gd name="G15" fmla="+- G11 10800 0"/>
              <a:gd name="G16" fmla="+- G12 10800 0"/>
              <a:gd name="G17" fmla="+- G13 10800 0"/>
              <a:gd name="G18" fmla="+- G14 10800 0"/>
              <a:gd name="G19" fmla="*/ 6788 1 2"/>
              <a:gd name="G20" fmla="+- G19 5400 0"/>
              <a:gd name="G21" fmla="cos G20 -25999"/>
              <a:gd name="G22" fmla="sin G20 -25999"/>
              <a:gd name="G23" fmla="+- G21 10800 0"/>
              <a:gd name="G24" fmla="+- G12 G23 G22"/>
              <a:gd name="G25" fmla="+- G22 G23 G11"/>
              <a:gd name="G26" fmla="cos 10800 -25999"/>
              <a:gd name="G27" fmla="sin 10800 -25999"/>
              <a:gd name="G28" fmla="cos 6788 -25999"/>
              <a:gd name="G29" fmla="sin 6788 -25999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247254"/>
              <a:gd name="G36" fmla="sin G34 -6247254"/>
              <a:gd name="G37" fmla="+/ -6247254 -25999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788 G39"/>
              <a:gd name="G43" fmla="sin 67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8046 w 21600"/>
              <a:gd name="T5" fmla="*/ 2791 h 21600"/>
              <a:gd name="T6" fmla="*/ 9983 w 21600"/>
              <a:gd name="T7" fmla="*/ 2043 h 21600"/>
              <a:gd name="T8" fmla="*/ 15354 w 21600"/>
              <a:gd name="T9" fmla="*/ 5766 h 21600"/>
              <a:gd name="T10" fmla="*/ 24299 w 21600"/>
              <a:gd name="T11" fmla="*/ 10706 h 21600"/>
              <a:gd name="T12" fmla="*/ 19625 w 21600"/>
              <a:gd name="T13" fmla="*/ 15445 h 21600"/>
              <a:gd name="T14" fmla="*/ 14887 w 21600"/>
              <a:gd name="T15" fmla="*/ 1077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587" y="10753"/>
                </a:moveTo>
                <a:cubicBezTo>
                  <a:pt x="17562" y="7022"/>
                  <a:pt x="14530" y="4012"/>
                  <a:pt x="10800" y="4012"/>
                </a:cubicBezTo>
                <a:cubicBezTo>
                  <a:pt x="10589" y="4011"/>
                  <a:pt x="10379" y="4021"/>
                  <a:pt x="10169" y="4041"/>
                </a:cubicBezTo>
                <a:lnTo>
                  <a:pt x="9797" y="46"/>
                </a:lnTo>
                <a:cubicBezTo>
                  <a:pt x="10130" y="15"/>
                  <a:pt x="10465" y="-1"/>
                  <a:pt x="10800" y="0"/>
                </a:cubicBezTo>
                <a:cubicBezTo>
                  <a:pt x="16735" y="0"/>
                  <a:pt x="21558" y="4789"/>
                  <a:pt x="21599" y="10725"/>
                </a:cubicBezTo>
                <a:lnTo>
                  <a:pt x="24299" y="10706"/>
                </a:lnTo>
                <a:lnTo>
                  <a:pt x="19625" y="15445"/>
                </a:lnTo>
                <a:lnTo>
                  <a:pt x="14887" y="10771"/>
                </a:lnTo>
                <a:lnTo>
                  <a:pt x="17587" y="10753"/>
                </a:lnTo>
                <a:close/>
              </a:path>
            </a:pathLst>
          </a:custGeom>
          <a:solidFill>
            <a:srgbClr val="FF9900"/>
          </a:solidFill>
          <a:ln w="38100">
            <a:solidFill>
              <a:srgbClr val="010066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483358" name="AutoShape 30"/>
          <p:cNvSpPr>
            <a:spLocks noChangeArrowheads="1"/>
          </p:cNvSpPr>
          <p:nvPr/>
        </p:nvSpPr>
        <p:spPr bwMode="auto">
          <a:xfrm rot="3016600" flipV="1">
            <a:off x="3057526" y="3932237"/>
            <a:ext cx="976312" cy="836613"/>
          </a:xfrm>
          <a:custGeom>
            <a:avLst/>
            <a:gdLst>
              <a:gd name="G0" fmla="+- -25999 0 0"/>
              <a:gd name="G1" fmla="+- -6247254 0 0"/>
              <a:gd name="G2" fmla="+- -25999 0 -6247254"/>
              <a:gd name="G3" fmla="+- 10800 0 0"/>
              <a:gd name="G4" fmla="+- 0 0 -25999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788 0 0"/>
              <a:gd name="G9" fmla="+- 0 0 -6247254"/>
              <a:gd name="G10" fmla="+- 6788 0 2700"/>
              <a:gd name="G11" fmla="cos G10 -25999"/>
              <a:gd name="G12" fmla="sin G10 -25999"/>
              <a:gd name="G13" fmla="cos 13500 -25999"/>
              <a:gd name="G14" fmla="sin 13500 -25999"/>
              <a:gd name="G15" fmla="+- G11 10800 0"/>
              <a:gd name="G16" fmla="+- G12 10800 0"/>
              <a:gd name="G17" fmla="+- G13 10800 0"/>
              <a:gd name="G18" fmla="+- G14 10800 0"/>
              <a:gd name="G19" fmla="*/ 6788 1 2"/>
              <a:gd name="G20" fmla="+- G19 5400 0"/>
              <a:gd name="G21" fmla="cos G20 -25999"/>
              <a:gd name="G22" fmla="sin G20 -25999"/>
              <a:gd name="G23" fmla="+- G21 10800 0"/>
              <a:gd name="G24" fmla="+- G12 G23 G22"/>
              <a:gd name="G25" fmla="+- G22 G23 G11"/>
              <a:gd name="G26" fmla="cos 10800 -25999"/>
              <a:gd name="G27" fmla="sin 10800 -25999"/>
              <a:gd name="G28" fmla="cos 6788 -25999"/>
              <a:gd name="G29" fmla="sin 6788 -25999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247254"/>
              <a:gd name="G36" fmla="sin G34 -6247254"/>
              <a:gd name="G37" fmla="+/ -6247254 -25999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788 G39"/>
              <a:gd name="G43" fmla="sin 67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8046 w 21600"/>
              <a:gd name="T5" fmla="*/ 2791 h 21600"/>
              <a:gd name="T6" fmla="*/ 9983 w 21600"/>
              <a:gd name="T7" fmla="*/ 2043 h 21600"/>
              <a:gd name="T8" fmla="*/ 15354 w 21600"/>
              <a:gd name="T9" fmla="*/ 5766 h 21600"/>
              <a:gd name="T10" fmla="*/ 24299 w 21600"/>
              <a:gd name="T11" fmla="*/ 10706 h 21600"/>
              <a:gd name="T12" fmla="*/ 19625 w 21600"/>
              <a:gd name="T13" fmla="*/ 15445 h 21600"/>
              <a:gd name="T14" fmla="*/ 14887 w 21600"/>
              <a:gd name="T15" fmla="*/ 1077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587" y="10753"/>
                </a:moveTo>
                <a:cubicBezTo>
                  <a:pt x="17562" y="7022"/>
                  <a:pt x="14530" y="4012"/>
                  <a:pt x="10800" y="4012"/>
                </a:cubicBezTo>
                <a:cubicBezTo>
                  <a:pt x="10589" y="4011"/>
                  <a:pt x="10379" y="4021"/>
                  <a:pt x="10169" y="4041"/>
                </a:cubicBezTo>
                <a:lnTo>
                  <a:pt x="9797" y="46"/>
                </a:lnTo>
                <a:cubicBezTo>
                  <a:pt x="10130" y="15"/>
                  <a:pt x="10465" y="-1"/>
                  <a:pt x="10800" y="0"/>
                </a:cubicBezTo>
                <a:cubicBezTo>
                  <a:pt x="16735" y="0"/>
                  <a:pt x="21558" y="4789"/>
                  <a:pt x="21599" y="10725"/>
                </a:cubicBezTo>
                <a:lnTo>
                  <a:pt x="24299" y="10706"/>
                </a:lnTo>
                <a:lnTo>
                  <a:pt x="19625" y="15445"/>
                </a:lnTo>
                <a:lnTo>
                  <a:pt x="14887" y="10771"/>
                </a:lnTo>
                <a:lnTo>
                  <a:pt x="17587" y="10753"/>
                </a:lnTo>
                <a:close/>
              </a:path>
            </a:pathLst>
          </a:custGeom>
          <a:solidFill>
            <a:srgbClr val="FF9900"/>
          </a:solidFill>
          <a:ln w="38100">
            <a:solidFill>
              <a:srgbClr val="010066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483359" name="AutoShape 31"/>
          <p:cNvSpPr>
            <a:spLocks noChangeArrowheads="1"/>
          </p:cNvSpPr>
          <p:nvPr/>
        </p:nvSpPr>
        <p:spPr bwMode="auto">
          <a:xfrm rot="-35617928" flipH="1" flipV="1">
            <a:off x="5071269" y="3753644"/>
            <a:ext cx="976313" cy="822325"/>
          </a:xfrm>
          <a:custGeom>
            <a:avLst/>
            <a:gdLst>
              <a:gd name="G0" fmla="+- -25999 0 0"/>
              <a:gd name="G1" fmla="+- -6247254 0 0"/>
              <a:gd name="G2" fmla="+- -25999 0 -6247254"/>
              <a:gd name="G3" fmla="+- 10800 0 0"/>
              <a:gd name="G4" fmla="+- 0 0 -25999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788 0 0"/>
              <a:gd name="G9" fmla="+- 0 0 -6247254"/>
              <a:gd name="G10" fmla="+- 6788 0 2700"/>
              <a:gd name="G11" fmla="cos G10 -25999"/>
              <a:gd name="G12" fmla="sin G10 -25999"/>
              <a:gd name="G13" fmla="cos 13500 -25999"/>
              <a:gd name="G14" fmla="sin 13500 -25999"/>
              <a:gd name="G15" fmla="+- G11 10800 0"/>
              <a:gd name="G16" fmla="+- G12 10800 0"/>
              <a:gd name="G17" fmla="+- G13 10800 0"/>
              <a:gd name="G18" fmla="+- G14 10800 0"/>
              <a:gd name="G19" fmla="*/ 6788 1 2"/>
              <a:gd name="G20" fmla="+- G19 5400 0"/>
              <a:gd name="G21" fmla="cos G20 -25999"/>
              <a:gd name="G22" fmla="sin G20 -25999"/>
              <a:gd name="G23" fmla="+- G21 10800 0"/>
              <a:gd name="G24" fmla="+- G12 G23 G22"/>
              <a:gd name="G25" fmla="+- G22 G23 G11"/>
              <a:gd name="G26" fmla="cos 10800 -25999"/>
              <a:gd name="G27" fmla="sin 10800 -25999"/>
              <a:gd name="G28" fmla="cos 6788 -25999"/>
              <a:gd name="G29" fmla="sin 6788 -25999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247254"/>
              <a:gd name="G36" fmla="sin G34 -6247254"/>
              <a:gd name="G37" fmla="+/ -6247254 -25999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788 G39"/>
              <a:gd name="G43" fmla="sin 67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8046 w 21600"/>
              <a:gd name="T5" fmla="*/ 2791 h 21600"/>
              <a:gd name="T6" fmla="*/ 9983 w 21600"/>
              <a:gd name="T7" fmla="*/ 2043 h 21600"/>
              <a:gd name="T8" fmla="*/ 15354 w 21600"/>
              <a:gd name="T9" fmla="*/ 5766 h 21600"/>
              <a:gd name="T10" fmla="*/ 24299 w 21600"/>
              <a:gd name="T11" fmla="*/ 10706 h 21600"/>
              <a:gd name="T12" fmla="*/ 19625 w 21600"/>
              <a:gd name="T13" fmla="*/ 15445 h 21600"/>
              <a:gd name="T14" fmla="*/ 14887 w 21600"/>
              <a:gd name="T15" fmla="*/ 1077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587" y="10753"/>
                </a:moveTo>
                <a:cubicBezTo>
                  <a:pt x="17562" y="7022"/>
                  <a:pt x="14530" y="4012"/>
                  <a:pt x="10800" y="4012"/>
                </a:cubicBezTo>
                <a:cubicBezTo>
                  <a:pt x="10589" y="4011"/>
                  <a:pt x="10379" y="4021"/>
                  <a:pt x="10169" y="4041"/>
                </a:cubicBezTo>
                <a:lnTo>
                  <a:pt x="9797" y="46"/>
                </a:lnTo>
                <a:cubicBezTo>
                  <a:pt x="10130" y="15"/>
                  <a:pt x="10465" y="-1"/>
                  <a:pt x="10800" y="0"/>
                </a:cubicBezTo>
                <a:cubicBezTo>
                  <a:pt x="16735" y="0"/>
                  <a:pt x="21558" y="4789"/>
                  <a:pt x="21599" y="10725"/>
                </a:cubicBezTo>
                <a:lnTo>
                  <a:pt x="24299" y="10706"/>
                </a:lnTo>
                <a:lnTo>
                  <a:pt x="19625" y="15445"/>
                </a:lnTo>
                <a:lnTo>
                  <a:pt x="14887" y="10771"/>
                </a:lnTo>
                <a:lnTo>
                  <a:pt x="17587" y="10753"/>
                </a:lnTo>
                <a:close/>
              </a:path>
            </a:pathLst>
          </a:custGeom>
          <a:solidFill>
            <a:srgbClr val="FF9900"/>
          </a:solidFill>
          <a:ln w="38100">
            <a:solidFill>
              <a:srgbClr val="010066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483360" name="AutoShape 32"/>
          <p:cNvSpPr>
            <a:spLocks noChangeArrowheads="1"/>
          </p:cNvSpPr>
          <p:nvPr/>
        </p:nvSpPr>
        <p:spPr bwMode="auto">
          <a:xfrm rot="12230155">
            <a:off x="5003800" y="3014663"/>
            <a:ext cx="504825" cy="485775"/>
          </a:xfrm>
          <a:prstGeom prst="rightArrow">
            <a:avLst>
              <a:gd name="adj1" fmla="val 42213"/>
              <a:gd name="adj2" fmla="val 47376"/>
            </a:avLst>
          </a:prstGeom>
          <a:solidFill>
            <a:srgbClr val="FF9900"/>
          </a:solidFill>
          <a:ln w="38100">
            <a:solidFill>
              <a:srgbClr val="01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3361" name="Text Box 33"/>
          <p:cNvSpPr txBox="1">
            <a:spLocks noChangeArrowheads="1"/>
          </p:cNvSpPr>
          <p:nvPr/>
        </p:nvSpPr>
        <p:spPr bwMode="auto">
          <a:xfrm>
            <a:off x="5940425" y="3630613"/>
            <a:ext cx="1431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altLang="ja-JP" b="1">
                <a:solidFill>
                  <a:srgbClr val="FF6600"/>
                </a:solidFill>
                <a:ea typeface="ＭＳ Ｐゴシック" charset="-128"/>
              </a:rPr>
              <a:t>oxygen</a:t>
            </a:r>
          </a:p>
        </p:txBody>
      </p:sp>
      <p:sp>
        <p:nvSpPr>
          <p:cNvPr id="483362" name="Text Box 34"/>
          <p:cNvSpPr txBox="1">
            <a:spLocks noChangeArrowheads="1"/>
          </p:cNvSpPr>
          <p:nvPr/>
        </p:nvSpPr>
        <p:spPr bwMode="auto">
          <a:xfrm>
            <a:off x="5435600" y="3125788"/>
            <a:ext cx="1530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altLang="ja-JP" b="1">
                <a:solidFill>
                  <a:srgbClr val="FF6600"/>
                </a:solidFill>
                <a:ea typeface="ＭＳ Ｐゴシック" charset="-128"/>
              </a:rPr>
              <a:t>glucose</a:t>
            </a:r>
          </a:p>
        </p:txBody>
      </p:sp>
      <p:sp>
        <p:nvSpPr>
          <p:cNvPr id="483363" name="Text Box 35"/>
          <p:cNvSpPr txBox="1">
            <a:spLocks noChangeArrowheads="1"/>
          </p:cNvSpPr>
          <p:nvPr/>
        </p:nvSpPr>
        <p:spPr bwMode="auto">
          <a:xfrm>
            <a:off x="639763" y="2984500"/>
            <a:ext cx="28146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GB" altLang="ja-JP" b="1">
                <a:solidFill>
                  <a:srgbClr val="FF6600"/>
                </a:solidFill>
                <a:ea typeface="ＭＳ Ｐゴシック" charset="-128"/>
              </a:rPr>
              <a:t>carbon dioxide</a:t>
            </a:r>
            <a:r>
              <a:rPr lang="en-GB" altLang="ja-JP" b="1">
                <a:solidFill>
                  <a:srgbClr val="010066"/>
                </a:solidFill>
                <a:ea typeface="ＭＳ Ｐゴシック" charset="-128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GB" altLang="ja-JP" b="1">
                <a:solidFill>
                  <a:srgbClr val="010066"/>
                </a:solidFill>
                <a:ea typeface="ＭＳ Ｐゴシック" charset="-128"/>
              </a:rPr>
              <a:t>(from the air)</a:t>
            </a:r>
          </a:p>
        </p:txBody>
      </p:sp>
      <p:sp>
        <p:nvSpPr>
          <p:cNvPr id="483364" name="Text Box 36"/>
          <p:cNvSpPr txBox="1">
            <a:spLocks noChangeArrowheads="1"/>
          </p:cNvSpPr>
          <p:nvPr/>
        </p:nvSpPr>
        <p:spPr bwMode="auto">
          <a:xfrm>
            <a:off x="755650" y="4146550"/>
            <a:ext cx="25574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GB" altLang="ja-JP" b="1">
                <a:solidFill>
                  <a:srgbClr val="FF6600"/>
                </a:solidFill>
                <a:ea typeface="ＭＳ Ｐゴシック" charset="-128"/>
              </a:rPr>
              <a:t>water</a:t>
            </a:r>
            <a:r>
              <a:rPr lang="en-GB" altLang="ja-JP" b="1">
                <a:solidFill>
                  <a:srgbClr val="010066"/>
                </a:solidFill>
                <a:ea typeface="ＭＳ Ｐゴシック" charset="-128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GB" altLang="ja-JP" b="1">
                <a:solidFill>
                  <a:srgbClr val="010066"/>
                </a:solidFill>
                <a:ea typeface="ＭＳ Ｐゴシック" charset="-128"/>
              </a:rPr>
              <a:t>(from the soil)</a:t>
            </a:r>
          </a:p>
        </p:txBody>
      </p:sp>
      <p:pic>
        <p:nvPicPr>
          <p:cNvPr id="483372" name="Picture 44" descr="GXF_sun_RC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1835150" y="1484313"/>
            <a:ext cx="1366838" cy="1366837"/>
          </a:xfrm>
          <a:prstGeom prst="rect">
            <a:avLst/>
          </a:prstGeom>
          <a:noFill/>
        </p:spPr>
      </p:pic>
      <p:sp>
        <p:nvSpPr>
          <p:cNvPr id="483373" name="AutoShape 45"/>
          <p:cNvSpPr>
            <a:spLocks noChangeArrowheads="1"/>
          </p:cNvSpPr>
          <p:nvPr/>
        </p:nvSpPr>
        <p:spPr bwMode="auto">
          <a:xfrm rot="1381917">
            <a:off x="3165475" y="2133600"/>
            <a:ext cx="758825" cy="485775"/>
          </a:xfrm>
          <a:prstGeom prst="rightArrow">
            <a:avLst>
              <a:gd name="adj1" fmla="val 37759"/>
              <a:gd name="adj2" fmla="val 58947"/>
            </a:avLst>
          </a:prstGeom>
          <a:gradFill rotWithShape="1">
            <a:gsLst>
              <a:gs pos="0">
                <a:srgbClr val="FFCC00"/>
              </a:gs>
              <a:gs pos="100000">
                <a:srgbClr val="FF66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3374" name="Text Box 46"/>
          <p:cNvSpPr txBox="1">
            <a:spLocks noChangeArrowheads="1"/>
          </p:cNvSpPr>
          <p:nvPr/>
        </p:nvSpPr>
        <p:spPr bwMode="auto">
          <a:xfrm>
            <a:off x="3236913" y="1700213"/>
            <a:ext cx="2201862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GB" altLang="ja-JP" b="1">
                <a:solidFill>
                  <a:srgbClr val="FF6600"/>
                </a:solidFill>
                <a:ea typeface="ＭＳ Ｐゴシック" charset="-128"/>
              </a:rPr>
              <a:t>light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3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3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83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83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3331" grpId="0"/>
      <p:bldP spid="483350" grpId="0" build="p"/>
      <p:bldP spid="483373" grpId="0" animBg="1"/>
      <p:bldP spid="4833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5398" name="Picture 22" descr="plant cell fla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1557338"/>
            <a:ext cx="968375" cy="1438275"/>
          </a:xfrm>
          <a:prstGeom prst="rect">
            <a:avLst/>
          </a:prstGeom>
          <a:noFill/>
        </p:spPr>
      </p:pic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0"/>
            <a:ext cx="6264696" cy="980728"/>
          </a:xfrm>
        </p:spPr>
        <p:txBody>
          <a:bodyPr/>
          <a:lstStyle/>
          <a:p>
            <a:r>
              <a:rPr lang="en-GB" altLang="ja-JP" dirty="0">
                <a:ea typeface="ＭＳ Ｐゴシック" charset="-128"/>
              </a:rPr>
              <a:t>      How do plants grow?</a:t>
            </a:r>
          </a:p>
        </p:txBody>
      </p:sp>
      <p:sp>
        <p:nvSpPr>
          <p:cNvPr id="485379" name="Text Box 3"/>
          <p:cNvSpPr txBox="1">
            <a:spLocks noChangeArrowheads="1"/>
          </p:cNvSpPr>
          <p:nvPr/>
        </p:nvSpPr>
        <p:spPr bwMode="auto">
          <a:xfrm>
            <a:off x="323528" y="836712"/>
            <a:ext cx="84597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/>
            <a:r>
              <a:rPr lang="en-GB" altLang="ja-JP" sz="2400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Plant cells in the upper surface of leaves have </a:t>
            </a:r>
            <a:r>
              <a:rPr lang="en-GB" altLang="ja-JP" sz="2400" b="1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chloroplasts</a:t>
            </a:r>
            <a:r>
              <a:rPr lang="en-GB" altLang="ja-JP" sz="2400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 which contain the green pigment called </a:t>
            </a:r>
            <a:r>
              <a:rPr lang="en-GB" altLang="ja-JP" sz="2400" b="1" dirty="0">
                <a:solidFill>
                  <a:srgbClr val="10A958"/>
                </a:solidFill>
                <a:ea typeface="ＭＳ Ｐゴシック" charset="-128"/>
                <a:cs typeface="Arial" charset="0"/>
              </a:rPr>
              <a:t>chlorophyll</a:t>
            </a:r>
            <a:r>
              <a:rPr lang="en-GB" altLang="ja-JP" sz="2400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. </a:t>
            </a:r>
          </a:p>
        </p:txBody>
      </p:sp>
      <p:pic>
        <p:nvPicPr>
          <p:cNvPr id="485380" name="Picture 4" descr="GXF_sun_RC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1835150" y="1484313"/>
            <a:ext cx="1366838" cy="1366837"/>
          </a:xfrm>
          <a:prstGeom prst="rect">
            <a:avLst/>
          </a:prstGeom>
          <a:noFill/>
        </p:spPr>
      </p:pic>
      <p:pic>
        <p:nvPicPr>
          <p:cNvPr id="485381" name="Picture 5" descr="RC_standard_plant_and_root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5975" y="2205038"/>
            <a:ext cx="2432050" cy="2879725"/>
          </a:xfrm>
          <a:prstGeom prst="rect">
            <a:avLst/>
          </a:prstGeom>
          <a:noFill/>
        </p:spPr>
      </p:pic>
      <p:sp>
        <p:nvSpPr>
          <p:cNvPr id="485382" name="AutoShape 6"/>
          <p:cNvSpPr>
            <a:spLocks noChangeArrowheads="1"/>
          </p:cNvSpPr>
          <p:nvPr/>
        </p:nvSpPr>
        <p:spPr bwMode="auto">
          <a:xfrm rot="3016600" flipV="1">
            <a:off x="3017837" y="2809876"/>
            <a:ext cx="976313" cy="836612"/>
          </a:xfrm>
          <a:custGeom>
            <a:avLst/>
            <a:gdLst>
              <a:gd name="G0" fmla="+- -25999 0 0"/>
              <a:gd name="G1" fmla="+- -6247254 0 0"/>
              <a:gd name="G2" fmla="+- -25999 0 -6247254"/>
              <a:gd name="G3" fmla="+- 10800 0 0"/>
              <a:gd name="G4" fmla="+- 0 0 -25999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788 0 0"/>
              <a:gd name="G9" fmla="+- 0 0 -6247254"/>
              <a:gd name="G10" fmla="+- 6788 0 2700"/>
              <a:gd name="G11" fmla="cos G10 -25999"/>
              <a:gd name="G12" fmla="sin G10 -25999"/>
              <a:gd name="G13" fmla="cos 13500 -25999"/>
              <a:gd name="G14" fmla="sin 13500 -25999"/>
              <a:gd name="G15" fmla="+- G11 10800 0"/>
              <a:gd name="G16" fmla="+- G12 10800 0"/>
              <a:gd name="G17" fmla="+- G13 10800 0"/>
              <a:gd name="G18" fmla="+- G14 10800 0"/>
              <a:gd name="G19" fmla="*/ 6788 1 2"/>
              <a:gd name="G20" fmla="+- G19 5400 0"/>
              <a:gd name="G21" fmla="cos G20 -25999"/>
              <a:gd name="G22" fmla="sin G20 -25999"/>
              <a:gd name="G23" fmla="+- G21 10800 0"/>
              <a:gd name="G24" fmla="+- G12 G23 G22"/>
              <a:gd name="G25" fmla="+- G22 G23 G11"/>
              <a:gd name="G26" fmla="cos 10800 -25999"/>
              <a:gd name="G27" fmla="sin 10800 -25999"/>
              <a:gd name="G28" fmla="cos 6788 -25999"/>
              <a:gd name="G29" fmla="sin 6788 -25999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247254"/>
              <a:gd name="G36" fmla="sin G34 -6247254"/>
              <a:gd name="G37" fmla="+/ -6247254 -25999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788 G39"/>
              <a:gd name="G43" fmla="sin 67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8046 w 21600"/>
              <a:gd name="T5" fmla="*/ 2791 h 21600"/>
              <a:gd name="T6" fmla="*/ 9983 w 21600"/>
              <a:gd name="T7" fmla="*/ 2043 h 21600"/>
              <a:gd name="T8" fmla="*/ 15354 w 21600"/>
              <a:gd name="T9" fmla="*/ 5766 h 21600"/>
              <a:gd name="T10" fmla="*/ 24299 w 21600"/>
              <a:gd name="T11" fmla="*/ 10706 h 21600"/>
              <a:gd name="T12" fmla="*/ 19625 w 21600"/>
              <a:gd name="T13" fmla="*/ 15445 h 21600"/>
              <a:gd name="T14" fmla="*/ 14887 w 21600"/>
              <a:gd name="T15" fmla="*/ 1077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587" y="10753"/>
                </a:moveTo>
                <a:cubicBezTo>
                  <a:pt x="17562" y="7022"/>
                  <a:pt x="14530" y="4012"/>
                  <a:pt x="10800" y="4012"/>
                </a:cubicBezTo>
                <a:cubicBezTo>
                  <a:pt x="10589" y="4011"/>
                  <a:pt x="10379" y="4021"/>
                  <a:pt x="10169" y="4041"/>
                </a:cubicBezTo>
                <a:lnTo>
                  <a:pt x="9797" y="46"/>
                </a:lnTo>
                <a:cubicBezTo>
                  <a:pt x="10130" y="15"/>
                  <a:pt x="10465" y="-1"/>
                  <a:pt x="10800" y="0"/>
                </a:cubicBezTo>
                <a:cubicBezTo>
                  <a:pt x="16735" y="0"/>
                  <a:pt x="21558" y="4789"/>
                  <a:pt x="21599" y="10725"/>
                </a:cubicBezTo>
                <a:lnTo>
                  <a:pt x="24299" y="10706"/>
                </a:lnTo>
                <a:lnTo>
                  <a:pt x="19625" y="15445"/>
                </a:lnTo>
                <a:lnTo>
                  <a:pt x="14887" y="10771"/>
                </a:lnTo>
                <a:lnTo>
                  <a:pt x="17587" y="10753"/>
                </a:lnTo>
                <a:close/>
              </a:path>
            </a:pathLst>
          </a:custGeom>
          <a:solidFill>
            <a:srgbClr val="FF9900"/>
          </a:solidFill>
          <a:ln w="38100">
            <a:solidFill>
              <a:srgbClr val="010066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485383" name="AutoShape 7"/>
          <p:cNvSpPr>
            <a:spLocks noChangeArrowheads="1"/>
          </p:cNvSpPr>
          <p:nvPr/>
        </p:nvSpPr>
        <p:spPr bwMode="auto">
          <a:xfrm rot="3016600" flipV="1">
            <a:off x="3057526" y="3932237"/>
            <a:ext cx="976312" cy="836613"/>
          </a:xfrm>
          <a:custGeom>
            <a:avLst/>
            <a:gdLst>
              <a:gd name="G0" fmla="+- -25999 0 0"/>
              <a:gd name="G1" fmla="+- -6247254 0 0"/>
              <a:gd name="G2" fmla="+- -25999 0 -6247254"/>
              <a:gd name="G3" fmla="+- 10800 0 0"/>
              <a:gd name="G4" fmla="+- 0 0 -25999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788 0 0"/>
              <a:gd name="G9" fmla="+- 0 0 -6247254"/>
              <a:gd name="G10" fmla="+- 6788 0 2700"/>
              <a:gd name="G11" fmla="cos G10 -25999"/>
              <a:gd name="G12" fmla="sin G10 -25999"/>
              <a:gd name="G13" fmla="cos 13500 -25999"/>
              <a:gd name="G14" fmla="sin 13500 -25999"/>
              <a:gd name="G15" fmla="+- G11 10800 0"/>
              <a:gd name="G16" fmla="+- G12 10800 0"/>
              <a:gd name="G17" fmla="+- G13 10800 0"/>
              <a:gd name="G18" fmla="+- G14 10800 0"/>
              <a:gd name="G19" fmla="*/ 6788 1 2"/>
              <a:gd name="G20" fmla="+- G19 5400 0"/>
              <a:gd name="G21" fmla="cos G20 -25999"/>
              <a:gd name="G22" fmla="sin G20 -25999"/>
              <a:gd name="G23" fmla="+- G21 10800 0"/>
              <a:gd name="G24" fmla="+- G12 G23 G22"/>
              <a:gd name="G25" fmla="+- G22 G23 G11"/>
              <a:gd name="G26" fmla="cos 10800 -25999"/>
              <a:gd name="G27" fmla="sin 10800 -25999"/>
              <a:gd name="G28" fmla="cos 6788 -25999"/>
              <a:gd name="G29" fmla="sin 6788 -25999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247254"/>
              <a:gd name="G36" fmla="sin G34 -6247254"/>
              <a:gd name="G37" fmla="+/ -6247254 -25999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788 G39"/>
              <a:gd name="G43" fmla="sin 67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8046 w 21600"/>
              <a:gd name="T5" fmla="*/ 2791 h 21600"/>
              <a:gd name="T6" fmla="*/ 9983 w 21600"/>
              <a:gd name="T7" fmla="*/ 2043 h 21600"/>
              <a:gd name="T8" fmla="*/ 15354 w 21600"/>
              <a:gd name="T9" fmla="*/ 5766 h 21600"/>
              <a:gd name="T10" fmla="*/ 24299 w 21600"/>
              <a:gd name="T11" fmla="*/ 10706 h 21600"/>
              <a:gd name="T12" fmla="*/ 19625 w 21600"/>
              <a:gd name="T13" fmla="*/ 15445 h 21600"/>
              <a:gd name="T14" fmla="*/ 14887 w 21600"/>
              <a:gd name="T15" fmla="*/ 1077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587" y="10753"/>
                </a:moveTo>
                <a:cubicBezTo>
                  <a:pt x="17562" y="7022"/>
                  <a:pt x="14530" y="4012"/>
                  <a:pt x="10800" y="4012"/>
                </a:cubicBezTo>
                <a:cubicBezTo>
                  <a:pt x="10589" y="4011"/>
                  <a:pt x="10379" y="4021"/>
                  <a:pt x="10169" y="4041"/>
                </a:cubicBezTo>
                <a:lnTo>
                  <a:pt x="9797" y="46"/>
                </a:lnTo>
                <a:cubicBezTo>
                  <a:pt x="10130" y="15"/>
                  <a:pt x="10465" y="-1"/>
                  <a:pt x="10800" y="0"/>
                </a:cubicBezTo>
                <a:cubicBezTo>
                  <a:pt x="16735" y="0"/>
                  <a:pt x="21558" y="4789"/>
                  <a:pt x="21599" y="10725"/>
                </a:cubicBezTo>
                <a:lnTo>
                  <a:pt x="24299" y="10706"/>
                </a:lnTo>
                <a:lnTo>
                  <a:pt x="19625" y="15445"/>
                </a:lnTo>
                <a:lnTo>
                  <a:pt x="14887" y="10771"/>
                </a:lnTo>
                <a:lnTo>
                  <a:pt x="17587" y="10753"/>
                </a:lnTo>
                <a:close/>
              </a:path>
            </a:pathLst>
          </a:custGeom>
          <a:solidFill>
            <a:srgbClr val="FF9900"/>
          </a:solidFill>
          <a:ln w="38100">
            <a:solidFill>
              <a:srgbClr val="010066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485384" name="AutoShape 8"/>
          <p:cNvSpPr>
            <a:spLocks noChangeArrowheads="1"/>
          </p:cNvSpPr>
          <p:nvPr/>
        </p:nvSpPr>
        <p:spPr bwMode="auto">
          <a:xfrm rot="-35617928" flipH="1" flipV="1">
            <a:off x="5071269" y="3753644"/>
            <a:ext cx="976313" cy="822325"/>
          </a:xfrm>
          <a:custGeom>
            <a:avLst/>
            <a:gdLst>
              <a:gd name="G0" fmla="+- -25999 0 0"/>
              <a:gd name="G1" fmla="+- -6247254 0 0"/>
              <a:gd name="G2" fmla="+- -25999 0 -6247254"/>
              <a:gd name="G3" fmla="+- 10800 0 0"/>
              <a:gd name="G4" fmla="+- 0 0 -25999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788 0 0"/>
              <a:gd name="G9" fmla="+- 0 0 -6247254"/>
              <a:gd name="G10" fmla="+- 6788 0 2700"/>
              <a:gd name="G11" fmla="cos G10 -25999"/>
              <a:gd name="G12" fmla="sin G10 -25999"/>
              <a:gd name="G13" fmla="cos 13500 -25999"/>
              <a:gd name="G14" fmla="sin 13500 -25999"/>
              <a:gd name="G15" fmla="+- G11 10800 0"/>
              <a:gd name="G16" fmla="+- G12 10800 0"/>
              <a:gd name="G17" fmla="+- G13 10800 0"/>
              <a:gd name="G18" fmla="+- G14 10800 0"/>
              <a:gd name="G19" fmla="*/ 6788 1 2"/>
              <a:gd name="G20" fmla="+- G19 5400 0"/>
              <a:gd name="G21" fmla="cos G20 -25999"/>
              <a:gd name="G22" fmla="sin G20 -25999"/>
              <a:gd name="G23" fmla="+- G21 10800 0"/>
              <a:gd name="G24" fmla="+- G12 G23 G22"/>
              <a:gd name="G25" fmla="+- G22 G23 G11"/>
              <a:gd name="G26" fmla="cos 10800 -25999"/>
              <a:gd name="G27" fmla="sin 10800 -25999"/>
              <a:gd name="G28" fmla="cos 6788 -25999"/>
              <a:gd name="G29" fmla="sin 6788 -25999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247254"/>
              <a:gd name="G36" fmla="sin G34 -6247254"/>
              <a:gd name="G37" fmla="+/ -6247254 -25999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788 G39"/>
              <a:gd name="G43" fmla="sin 67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8046 w 21600"/>
              <a:gd name="T5" fmla="*/ 2791 h 21600"/>
              <a:gd name="T6" fmla="*/ 9983 w 21600"/>
              <a:gd name="T7" fmla="*/ 2043 h 21600"/>
              <a:gd name="T8" fmla="*/ 15354 w 21600"/>
              <a:gd name="T9" fmla="*/ 5766 h 21600"/>
              <a:gd name="T10" fmla="*/ 24299 w 21600"/>
              <a:gd name="T11" fmla="*/ 10706 h 21600"/>
              <a:gd name="T12" fmla="*/ 19625 w 21600"/>
              <a:gd name="T13" fmla="*/ 15445 h 21600"/>
              <a:gd name="T14" fmla="*/ 14887 w 21600"/>
              <a:gd name="T15" fmla="*/ 1077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587" y="10753"/>
                </a:moveTo>
                <a:cubicBezTo>
                  <a:pt x="17562" y="7022"/>
                  <a:pt x="14530" y="4012"/>
                  <a:pt x="10800" y="4012"/>
                </a:cubicBezTo>
                <a:cubicBezTo>
                  <a:pt x="10589" y="4011"/>
                  <a:pt x="10379" y="4021"/>
                  <a:pt x="10169" y="4041"/>
                </a:cubicBezTo>
                <a:lnTo>
                  <a:pt x="9797" y="46"/>
                </a:lnTo>
                <a:cubicBezTo>
                  <a:pt x="10130" y="15"/>
                  <a:pt x="10465" y="-1"/>
                  <a:pt x="10800" y="0"/>
                </a:cubicBezTo>
                <a:cubicBezTo>
                  <a:pt x="16735" y="0"/>
                  <a:pt x="21558" y="4789"/>
                  <a:pt x="21599" y="10725"/>
                </a:cubicBezTo>
                <a:lnTo>
                  <a:pt x="24299" y="10706"/>
                </a:lnTo>
                <a:lnTo>
                  <a:pt x="19625" y="15445"/>
                </a:lnTo>
                <a:lnTo>
                  <a:pt x="14887" y="10771"/>
                </a:lnTo>
                <a:lnTo>
                  <a:pt x="17587" y="10753"/>
                </a:lnTo>
                <a:close/>
              </a:path>
            </a:pathLst>
          </a:custGeom>
          <a:solidFill>
            <a:srgbClr val="FF9900"/>
          </a:solidFill>
          <a:ln w="38100">
            <a:solidFill>
              <a:srgbClr val="010066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485385" name="AutoShape 9"/>
          <p:cNvSpPr>
            <a:spLocks noChangeArrowheads="1"/>
          </p:cNvSpPr>
          <p:nvPr/>
        </p:nvSpPr>
        <p:spPr bwMode="auto">
          <a:xfrm rot="12230155">
            <a:off x="5003800" y="3014663"/>
            <a:ext cx="504825" cy="485775"/>
          </a:xfrm>
          <a:prstGeom prst="rightArrow">
            <a:avLst>
              <a:gd name="adj1" fmla="val 42213"/>
              <a:gd name="adj2" fmla="val 47376"/>
            </a:avLst>
          </a:prstGeom>
          <a:solidFill>
            <a:srgbClr val="FF9900"/>
          </a:solidFill>
          <a:ln w="38100">
            <a:solidFill>
              <a:srgbClr val="01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5386" name="Text Box 10"/>
          <p:cNvSpPr txBox="1">
            <a:spLocks noChangeArrowheads="1"/>
          </p:cNvSpPr>
          <p:nvPr/>
        </p:nvSpPr>
        <p:spPr bwMode="auto">
          <a:xfrm>
            <a:off x="5940425" y="3630613"/>
            <a:ext cx="1431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altLang="ja-JP" b="1">
                <a:solidFill>
                  <a:srgbClr val="FF6600"/>
                </a:solidFill>
                <a:ea typeface="ＭＳ Ｐゴシック" charset="-128"/>
              </a:rPr>
              <a:t>oxygen</a:t>
            </a:r>
          </a:p>
        </p:txBody>
      </p:sp>
      <p:sp>
        <p:nvSpPr>
          <p:cNvPr id="485387" name="Text Box 11"/>
          <p:cNvSpPr txBox="1">
            <a:spLocks noChangeArrowheads="1"/>
          </p:cNvSpPr>
          <p:nvPr/>
        </p:nvSpPr>
        <p:spPr bwMode="auto">
          <a:xfrm>
            <a:off x="5435600" y="3125788"/>
            <a:ext cx="1530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altLang="ja-JP" b="1" dirty="0">
                <a:solidFill>
                  <a:srgbClr val="FF6600"/>
                </a:solidFill>
                <a:ea typeface="ＭＳ Ｐゴシック" charset="-128"/>
              </a:rPr>
              <a:t>glucose</a:t>
            </a:r>
          </a:p>
        </p:txBody>
      </p:sp>
      <p:sp>
        <p:nvSpPr>
          <p:cNvPr id="485388" name="Text Box 12"/>
          <p:cNvSpPr txBox="1">
            <a:spLocks noChangeArrowheads="1"/>
          </p:cNvSpPr>
          <p:nvPr/>
        </p:nvSpPr>
        <p:spPr bwMode="auto">
          <a:xfrm>
            <a:off x="639763" y="2984500"/>
            <a:ext cx="28146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GB" altLang="ja-JP" b="1">
                <a:solidFill>
                  <a:srgbClr val="FF6600"/>
                </a:solidFill>
                <a:ea typeface="ＭＳ Ｐゴシック" charset="-128"/>
              </a:rPr>
              <a:t>carbon dioxide</a:t>
            </a:r>
            <a:r>
              <a:rPr lang="en-GB" altLang="ja-JP" b="1">
                <a:solidFill>
                  <a:srgbClr val="010066"/>
                </a:solidFill>
                <a:ea typeface="ＭＳ Ｐゴシック" charset="-128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GB" altLang="ja-JP" b="1">
                <a:solidFill>
                  <a:srgbClr val="010066"/>
                </a:solidFill>
                <a:ea typeface="ＭＳ Ｐゴシック" charset="-128"/>
              </a:rPr>
              <a:t>(from the air)</a:t>
            </a:r>
          </a:p>
        </p:txBody>
      </p:sp>
      <p:sp>
        <p:nvSpPr>
          <p:cNvPr id="485389" name="Text Box 13"/>
          <p:cNvSpPr txBox="1">
            <a:spLocks noChangeArrowheads="1"/>
          </p:cNvSpPr>
          <p:nvPr/>
        </p:nvSpPr>
        <p:spPr bwMode="auto">
          <a:xfrm>
            <a:off x="755650" y="4146550"/>
            <a:ext cx="25574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GB" altLang="ja-JP" b="1">
                <a:solidFill>
                  <a:srgbClr val="FF6600"/>
                </a:solidFill>
                <a:ea typeface="ＭＳ Ｐゴシック" charset="-128"/>
              </a:rPr>
              <a:t>water</a:t>
            </a:r>
            <a:r>
              <a:rPr lang="en-GB" altLang="ja-JP" b="1">
                <a:solidFill>
                  <a:srgbClr val="010066"/>
                </a:solidFill>
                <a:ea typeface="ＭＳ Ｐゴシック" charset="-128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GB" altLang="ja-JP" b="1">
                <a:solidFill>
                  <a:srgbClr val="010066"/>
                </a:solidFill>
                <a:ea typeface="ＭＳ Ｐゴシック" charset="-128"/>
              </a:rPr>
              <a:t>(from the soil)</a:t>
            </a:r>
          </a:p>
        </p:txBody>
      </p:sp>
      <p:sp>
        <p:nvSpPr>
          <p:cNvPr id="485391" name="AutoShape 15"/>
          <p:cNvSpPr>
            <a:spLocks noChangeArrowheads="1"/>
          </p:cNvSpPr>
          <p:nvPr/>
        </p:nvSpPr>
        <p:spPr bwMode="auto">
          <a:xfrm rot="1381917">
            <a:off x="3165475" y="2133600"/>
            <a:ext cx="758825" cy="485775"/>
          </a:xfrm>
          <a:prstGeom prst="rightArrow">
            <a:avLst>
              <a:gd name="adj1" fmla="val 37759"/>
              <a:gd name="adj2" fmla="val 58947"/>
            </a:avLst>
          </a:prstGeom>
          <a:gradFill rotWithShape="1">
            <a:gsLst>
              <a:gs pos="0">
                <a:srgbClr val="FFCC00"/>
              </a:gs>
              <a:gs pos="100000">
                <a:srgbClr val="FF66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5392" name="Text Box 16"/>
          <p:cNvSpPr txBox="1">
            <a:spLocks noChangeArrowheads="1"/>
          </p:cNvSpPr>
          <p:nvPr/>
        </p:nvSpPr>
        <p:spPr bwMode="auto">
          <a:xfrm>
            <a:off x="3236913" y="1700213"/>
            <a:ext cx="2201862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GB" altLang="ja-JP" b="1">
                <a:solidFill>
                  <a:srgbClr val="FF6600"/>
                </a:solidFill>
                <a:ea typeface="ＭＳ Ｐゴシック" charset="-128"/>
              </a:rPr>
              <a:t>light energy</a:t>
            </a:r>
          </a:p>
        </p:txBody>
      </p:sp>
      <p:sp>
        <p:nvSpPr>
          <p:cNvPr id="485399" name="Text Box 23"/>
          <p:cNvSpPr txBox="1">
            <a:spLocks noChangeArrowheads="1"/>
          </p:cNvSpPr>
          <p:nvPr/>
        </p:nvSpPr>
        <p:spPr bwMode="auto">
          <a:xfrm>
            <a:off x="611188" y="5229225"/>
            <a:ext cx="84597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/>
            <a:r>
              <a:rPr lang="en-GB" altLang="ja-JP" sz="2400">
                <a:solidFill>
                  <a:srgbClr val="000066"/>
                </a:solidFill>
                <a:ea typeface="ＭＳ Ｐゴシック" charset="-128"/>
                <a:cs typeface="Arial" charset="0"/>
              </a:rPr>
              <a:t>It is chlorophyll that absorbs light energy from the Sun </a:t>
            </a:r>
          </a:p>
          <a:p>
            <a:pPr algn="l" eaLnBrk="1" hangingPunct="1"/>
            <a:r>
              <a:rPr lang="en-GB" altLang="ja-JP" sz="2400">
                <a:solidFill>
                  <a:srgbClr val="000066"/>
                </a:solidFill>
                <a:ea typeface="ＭＳ Ｐゴシック" charset="-128"/>
                <a:cs typeface="Arial" charset="0"/>
              </a:rPr>
              <a:t>to make photosynthesis happen. 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5484813" y="1493838"/>
            <a:ext cx="3536950" cy="2232025"/>
            <a:chOff x="3455" y="941"/>
            <a:chExt cx="2228" cy="1406"/>
          </a:xfrm>
        </p:grpSpPr>
        <p:sp>
          <p:nvSpPr>
            <p:cNvPr id="485396" name="Oval 20"/>
            <p:cNvSpPr>
              <a:spLocks noChangeAspect="1" noChangeArrowheads="1"/>
            </p:cNvSpPr>
            <p:nvPr/>
          </p:nvSpPr>
          <p:spPr bwMode="auto">
            <a:xfrm>
              <a:off x="4277" y="941"/>
              <a:ext cx="1406" cy="1406"/>
            </a:xfrm>
            <a:prstGeom prst="ellips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400" name="Line 24"/>
            <p:cNvSpPr>
              <a:spLocks noChangeShapeType="1"/>
            </p:cNvSpPr>
            <p:nvPr/>
          </p:nvSpPr>
          <p:spPr bwMode="auto">
            <a:xfrm>
              <a:off x="3461" y="1667"/>
              <a:ext cx="1097" cy="538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5401" name="Line 25"/>
            <p:cNvSpPr>
              <a:spLocks noChangeShapeType="1"/>
            </p:cNvSpPr>
            <p:nvPr/>
          </p:nvSpPr>
          <p:spPr bwMode="auto">
            <a:xfrm flipV="1">
              <a:off x="3455" y="1059"/>
              <a:ext cx="1134" cy="613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85402" name="Text Box 26"/>
          <p:cNvSpPr txBox="1">
            <a:spLocks noChangeArrowheads="1"/>
          </p:cNvSpPr>
          <p:nvPr/>
        </p:nvSpPr>
        <p:spPr bwMode="auto">
          <a:xfrm>
            <a:off x="6996113" y="2940050"/>
            <a:ext cx="1824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altLang="ja-JP" sz="2400" b="1">
                <a:solidFill>
                  <a:srgbClr val="10A958"/>
                </a:solidFill>
                <a:ea typeface="ＭＳ Ｐゴシック" charset="-128"/>
              </a:rPr>
              <a:t>chlorophyll</a:t>
            </a:r>
          </a:p>
        </p:txBody>
      </p:sp>
      <p:sp>
        <p:nvSpPr>
          <p:cNvPr id="485403" name="AutoShape 27"/>
          <p:cNvSpPr>
            <a:spLocks noChangeAspect="1" noChangeArrowheads="1"/>
          </p:cNvSpPr>
          <p:nvPr/>
        </p:nvSpPr>
        <p:spPr bwMode="auto">
          <a:xfrm rot="-17248612" flipH="1" flipV="1">
            <a:off x="7308850" y="2492375"/>
            <a:ext cx="781050" cy="781050"/>
          </a:xfrm>
          <a:custGeom>
            <a:avLst/>
            <a:gdLst>
              <a:gd name="G0" fmla="+- -25999 0 0"/>
              <a:gd name="G1" fmla="+- -5592947 0 0"/>
              <a:gd name="G2" fmla="+- -25999 0 -5592947"/>
              <a:gd name="G3" fmla="+- 10800 0 0"/>
              <a:gd name="G4" fmla="+- 0 0 -25999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788 0 0"/>
              <a:gd name="G9" fmla="+- 0 0 -5592947"/>
              <a:gd name="G10" fmla="+- 6788 0 2700"/>
              <a:gd name="G11" fmla="cos G10 -25999"/>
              <a:gd name="G12" fmla="sin G10 -25999"/>
              <a:gd name="G13" fmla="cos 13500 -25999"/>
              <a:gd name="G14" fmla="sin 13500 -25999"/>
              <a:gd name="G15" fmla="+- G11 10800 0"/>
              <a:gd name="G16" fmla="+- G12 10800 0"/>
              <a:gd name="G17" fmla="+- G13 10800 0"/>
              <a:gd name="G18" fmla="+- G14 10800 0"/>
              <a:gd name="G19" fmla="*/ 6788 1 2"/>
              <a:gd name="G20" fmla="+- G19 5400 0"/>
              <a:gd name="G21" fmla="cos G20 -25999"/>
              <a:gd name="G22" fmla="sin G20 -25999"/>
              <a:gd name="G23" fmla="+- G21 10800 0"/>
              <a:gd name="G24" fmla="+- G12 G23 G22"/>
              <a:gd name="G25" fmla="+- G22 G23 G11"/>
              <a:gd name="G26" fmla="cos 10800 -25999"/>
              <a:gd name="G27" fmla="sin 10800 -25999"/>
              <a:gd name="G28" fmla="cos 6788 -25999"/>
              <a:gd name="G29" fmla="sin 6788 -25999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5592947"/>
              <a:gd name="G36" fmla="sin G34 -5592947"/>
              <a:gd name="G37" fmla="+/ -5592947 -25999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788 G39"/>
              <a:gd name="G43" fmla="sin 6788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8715 w 21600"/>
              <a:gd name="T5" fmla="*/ 3452 h 21600"/>
              <a:gd name="T6" fmla="*/ 11514 w 21600"/>
              <a:gd name="T7" fmla="*/ 2035 h 21600"/>
              <a:gd name="T8" fmla="*/ 15774 w 21600"/>
              <a:gd name="T9" fmla="*/ 6181 h 21600"/>
              <a:gd name="T10" fmla="*/ 24299 w 21600"/>
              <a:gd name="T11" fmla="*/ 10706 h 21600"/>
              <a:gd name="T12" fmla="*/ 19625 w 21600"/>
              <a:gd name="T13" fmla="*/ 15445 h 21600"/>
              <a:gd name="T14" fmla="*/ 14887 w 21600"/>
              <a:gd name="T15" fmla="*/ 1077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587" y="10753"/>
                </a:moveTo>
                <a:cubicBezTo>
                  <a:pt x="17563" y="7235"/>
                  <a:pt x="14856" y="4320"/>
                  <a:pt x="11351" y="4034"/>
                </a:cubicBezTo>
                <a:lnTo>
                  <a:pt x="11677" y="35"/>
                </a:lnTo>
                <a:cubicBezTo>
                  <a:pt x="17254" y="490"/>
                  <a:pt x="21560" y="5129"/>
                  <a:pt x="21599" y="10725"/>
                </a:cubicBezTo>
                <a:lnTo>
                  <a:pt x="24299" y="10706"/>
                </a:lnTo>
                <a:lnTo>
                  <a:pt x="19625" y="15445"/>
                </a:lnTo>
                <a:lnTo>
                  <a:pt x="14887" y="10771"/>
                </a:lnTo>
                <a:lnTo>
                  <a:pt x="17587" y="10753"/>
                </a:lnTo>
                <a:close/>
              </a:path>
            </a:pathLst>
          </a:custGeom>
          <a:solidFill>
            <a:srgbClr val="010066"/>
          </a:solidFill>
          <a:ln w="38100">
            <a:solidFill>
              <a:srgbClr val="010066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ja-JP" altLang="ja-JP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5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5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48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48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/>
      <p:bldP spid="485399" grpId="0"/>
      <p:bldP spid="485402" grpId="0"/>
      <p:bldP spid="48540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0"/>
            <a:ext cx="6408712" cy="908720"/>
          </a:xfrm>
        </p:spPr>
        <p:txBody>
          <a:bodyPr>
            <a:normAutofit fontScale="90000"/>
          </a:bodyPr>
          <a:lstStyle/>
          <a:p>
            <a:r>
              <a:rPr lang="en-GB" altLang="ja-JP" dirty="0">
                <a:ea typeface="ＭＳ Ｐゴシック" charset="-128"/>
              </a:rPr>
              <a:t>      Photosynthesis summary </a:t>
            </a:r>
          </a:p>
        </p:txBody>
      </p:sp>
      <p:sp>
        <p:nvSpPr>
          <p:cNvPr id="487427" name="Text Box 3"/>
          <p:cNvSpPr txBox="1">
            <a:spLocks noChangeArrowheads="1"/>
          </p:cNvSpPr>
          <p:nvPr/>
        </p:nvSpPr>
        <p:spPr bwMode="auto">
          <a:xfrm>
            <a:off x="611560" y="908720"/>
            <a:ext cx="88011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/>
            <a:r>
              <a:rPr lang="en-GB" altLang="ja-JP" sz="2400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Plants make their own food by the process of </a:t>
            </a:r>
            <a:r>
              <a:rPr lang="en-GB" altLang="ja-JP" sz="2400" b="1" dirty="0">
                <a:solidFill>
                  <a:srgbClr val="10A958"/>
                </a:solidFill>
                <a:ea typeface="ＭＳ Ｐゴシック" charset="-128"/>
                <a:cs typeface="Arial" charset="0"/>
              </a:rPr>
              <a:t>photosynthesis</a:t>
            </a:r>
            <a:r>
              <a:rPr lang="en-GB" altLang="ja-JP" sz="2400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.</a:t>
            </a:r>
          </a:p>
          <a:p>
            <a:pPr algn="l" eaLnBrk="1" hangingPunct="1"/>
            <a:endParaRPr lang="en-GB" altLang="ja-JP" sz="1200" dirty="0">
              <a:solidFill>
                <a:srgbClr val="000066"/>
              </a:solidFill>
              <a:ea typeface="ＭＳ Ｐゴシック" charset="-128"/>
              <a:cs typeface="Arial" charset="0"/>
            </a:endParaRPr>
          </a:p>
          <a:p>
            <a:pPr algn="l" eaLnBrk="1" hangingPunct="1"/>
            <a:r>
              <a:rPr lang="en-GB" altLang="ja-JP" sz="2400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In this chemical reaction, chlorophyll in plant cells absorbs light energy to change carbon dioxide and water into glucose and the by-product oxygen.</a:t>
            </a:r>
          </a:p>
          <a:p>
            <a:pPr algn="l" eaLnBrk="1" hangingPunct="1"/>
            <a:endParaRPr lang="en-GB" altLang="ja-JP" sz="1200" dirty="0">
              <a:solidFill>
                <a:srgbClr val="000066"/>
              </a:solidFill>
              <a:ea typeface="ＭＳ Ｐゴシック" charset="-128"/>
              <a:cs typeface="Arial" charset="0"/>
            </a:endParaRPr>
          </a:p>
          <a:p>
            <a:pPr algn="l" eaLnBrk="1" hangingPunct="1"/>
            <a:r>
              <a:rPr lang="en-GB" altLang="ja-JP" sz="2400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What is the word equation for photosynthesis?</a:t>
            </a:r>
          </a:p>
        </p:txBody>
      </p:sp>
      <p:sp>
        <p:nvSpPr>
          <p:cNvPr id="487428" name="Line 4"/>
          <p:cNvSpPr>
            <a:spLocks noChangeShapeType="1"/>
          </p:cNvSpPr>
          <p:nvPr/>
        </p:nvSpPr>
        <p:spPr bwMode="auto">
          <a:xfrm>
            <a:off x="3725863" y="4013200"/>
            <a:ext cx="13716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487429" name="AutoShape 5"/>
          <p:cNvSpPr>
            <a:spLocks noChangeArrowheads="1"/>
          </p:cNvSpPr>
          <p:nvPr/>
        </p:nvSpPr>
        <p:spPr bwMode="auto">
          <a:xfrm>
            <a:off x="5510213" y="3646488"/>
            <a:ext cx="1439862" cy="719137"/>
          </a:xfrm>
          <a:prstGeom prst="roundRect">
            <a:avLst>
              <a:gd name="adj" fmla="val 14014"/>
            </a:avLst>
          </a:prstGeom>
          <a:solidFill>
            <a:schemeClr val="bg1"/>
          </a:solidFill>
          <a:ln w="3810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r>
              <a:rPr lang="en-GB" altLang="ja-JP" b="1" dirty="0">
                <a:solidFill>
                  <a:srgbClr val="010066"/>
                </a:solidFill>
                <a:ea typeface="ＭＳ Ｐゴシック" charset="-128"/>
              </a:rPr>
              <a:t>glucose</a:t>
            </a:r>
            <a:endParaRPr lang="en-GB" altLang="ja-JP" b="1" baseline="-20000" dirty="0">
              <a:solidFill>
                <a:srgbClr val="010066"/>
              </a:solidFill>
              <a:ea typeface="ＭＳ Ｐゴシック" charset="-128"/>
            </a:endParaRPr>
          </a:p>
        </p:txBody>
      </p:sp>
      <p:sp>
        <p:nvSpPr>
          <p:cNvPr id="487430" name="AutoShape 6"/>
          <p:cNvSpPr>
            <a:spLocks noChangeArrowheads="1"/>
          </p:cNvSpPr>
          <p:nvPr/>
        </p:nvSpPr>
        <p:spPr bwMode="auto">
          <a:xfrm>
            <a:off x="4024313" y="3213100"/>
            <a:ext cx="1509712" cy="360363"/>
          </a:xfrm>
          <a:prstGeom prst="roundRect">
            <a:avLst>
              <a:gd name="adj" fmla="val 14014"/>
            </a:avLst>
          </a:prstGeom>
          <a:solidFill>
            <a:schemeClr val="bg1"/>
          </a:solidFill>
          <a:ln w="3810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80000"/>
              </a:lnSpc>
            </a:pPr>
            <a:r>
              <a:rPr lang="en-GB" altLang="ja-JP" sz="2000" b="1">
                <a:solidFill>
                  <a:srgbClr val="010066"/>
                </a:solidFill>
                <a:ea typeface="ＭＳ Ｐゴシック" charset="-128"/>
              </a:rPr>
              <a:t>light energy</a:t>
            </a:r>
          </a:p>
        </p:txBody>
      </p:sp>
      <p:sp>
        <p:nvSpPr>
          <p:cNvPr id="487431" name="AutoShape 7"/>
          <p:cNvSpPr>
            <a:spLocks noChangeArrowheads="1"/>
          </p:cNvSpPr>
          <p:nvPr/>
        </p:nvSpPr>
        <p:spPr bwMode="auto">
          <a:xfrm>
            <a:off x="4059238" y="4438650"/>
            <a:ext cx="1511300" cy="358775"/>
          </a:xfrm>
          <a:prstGeom prst="roundRect">
            <a:avLst>
              <a:gd name="adj" fmla="val 14014"/>
            </a:avLst>
          </a:prstGeom>
          <a:solidFill>
            <a:schemeClr val="bg1"/>
          </a:solidFill>
          <a:ln w="3810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r>
              <a:rPr lang="en-GB" altLang="ja-JP" sz="2000" b="1">
                <a:solidFill>
                  <a:srgbClr val="010066"/>
                </a:solidFill>
                <a:ea typeface="ＭＳ Ｐゴシック" charset="-128"/>
              </a:rPr>
              <a:t>chlorophyll</a:t>
            </a:r>
          </a:p>
        </p:txBody>
      </p:sp>
      <p:sp>
        <p:nvSpPr>
          <p:cNvPr id="487432" name="AutoShape 8"/>
          <p:cNvSpPr>
            <a:spLocks noChangeArrowheads="1"/>
          </p:cNvSpPr>
          <p:nvPr/>
        </p:nvSpPr>
        <p:spPr bwMode="auto">
          <a:xfrm>
            <a:off x="685800" y="3644900"/>
            <a:ext cx="1439863" cy="720725"/>
          </a:xfrm>
          <a:prstGeom prst="roundRect">
            <a:avLst>
              <a:gd name="adj" fmla="val 14014"/>
            </a:avLst>
          </a:prstGeom>
          <a:solidFill>
            <a:schemeClr val="bg1">
              <a:alpha val="89999"/>
            </a:schemeClr>
          </a:solidFill>
          <a:ln w="3810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80000"/>
              </a:lnSpc>
            </a:pPr>
            <a:r>
              <a:rPr lang="en-GB" altLang="ja-JP" b="1">
                <a:solidFill>
                  <a:srgbClr val="010066"/>
                </a:solidFill>
                <a:ea typeface="ＭＳ Ｐゴシック" charset="-128"/>
              </a:rPr>
              <a:t>carbon</a:t>
            </a:r>
          </a:p>
          <a:p>
            <a:pPr eaLnBrk="1" hangingPunct="1">
              <a:lnSpc>
                <a:spcPct val="80000"/>
              </a:lnSpc>
            </a:pPr>
            <a:r>
              <a:rPr lang="en-GB" altLang="ja-JP" b="1">
                <a:solidFill>
                  <a:srgbClr val="010066"/>
                </a:solidFill>
                <a:ea typeface="ＭＳ Ｐゴシック" charset="-128"/>
              </a:rPr>
              <a:t>dioxide</a:t>
            </a:r>
            <a:endParaRPr lang="en-GB" altLang="ja-JP" b="1" baseline="-20000">
              <a:solidFill>
                <a:srgbClr val="010066"/>
              </a:solidFill>
              <a:ea typeface="ＭＳ Ｐゴシック" charset="-128"/>
            </a:endParaRPr>
          </a:p>
        </p:txBody>
      </p:sp>
      <p:sp>
        <p:nvSpPr>
          <p:cNvPr id="487433" name="AutoShape 9"/>
          <p:cNvSpPr>
            <a:spLocks noChangeArrowheads="1"/>
          </p:cNvSpPr>
          <p:nvPr/>
        </p:nvSpPr>
        <p:spPr bwMode="auto">
          <a:xfrm>
            <a:off x="2701925" y="3646488"/>
            <a:ext cx="1366838" cy="719137"/>
          </a:xfrm>
          <a:prstGeom prst="roundRect">
            <a:avLst>
              <a:gd name="adj" fmla="val 14014"/>
            </a:avLst>
          </a:prstGeom>
          <a:solidFill>
            <a:schemeClr val="bg1"/>
          </a:solidFill>
          <a:ln w="3810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r>
              <a:rPr lang="en-GB" altLang="ja-JP" b="1">
                <a:solidFill>
                  <a:srgbClr val="010066"/>
                </a:solidFill>
                <a:ea typeface="ＭＳ Ｐゴシック" charset="-128"/>
              </a:rPr>
              <a:t>water</a:t>
            </a:r>
          </a:p>
        </p:txBody>
      </p:sp>
      <p:sp>
        <p:nvSpPr>
          <p:cNvPr id="487434" name="AutoShape 10"/>
          <p:cNvSpPr>
            <a:spLocks noChangeArrowheads="1"/>
          </p:cNvSpPr>
          <p:nvPr/>
        </p:nvSpPr>
        <p:spPr bwMode="auto">
          <a:xfrm>
            <a:off x="7526338" y="3646488"/>
            <a:ext cx="1366837" cy="719137"/>
          </a:xfrm>
          <a:prstGeom prst="roundRect">
            <a:avLst>
              <a:gd name="adj" fmla="val 14014"/>
            </a:avLst>
          </a:prstGeom>
          <a:solidFill>
            <a:schemeClr val="bg1">
              <a:alpha val="89999"/>
            </a:schemeClr>
          </a:solidFill>
          <a:ln w="3810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r>
              <a:rPr lang="en-GB" altLang="ja-JP" b="1">
                <a:solidFill>
                  <a:srgbClr val="010066"/>
                </a:solidFill>
                <a:ea typeface="ＭＳ Ｐゴシック" charset="-128"/>
              </a:rPr>
              <a:t>oxygen</a:t>
            </a:r>
            <a:endParaRPr lang="en-GB" altLang="ja-JP" b="1" baseline="-20000">
              <a:solidFill>
                <a:srgbClr val="010066"/>
              </a:solidFill>
              <a:ea typeface="ＭＳ Ｐゴシック" charset="-128"/>
            </a:endParaRPr>
          </a:p>
        </p:txBody>
      </p:sp>
      <p:pic>
        <p:nvPicPr>
          <p:cNvPr id="487435" name="Picture 11" descr="GFX_equation_pl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81225" y="3806825"/>
            <a:ext cx="474663" cy="474663"/>
          </a:xfrm>
          <a:prstGeom prst="rect">
            <a:avLst/>
          </a:prstGeom>
          <a:noFill/>
        </p:spPr>
      </p:pic>
      <p:pic>
        <p:nvPicPr>
          <p:cNvPr id="487436" name="Picture 12" descr="GFX_equation_arro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3675063"/>
            <a:ext cx="1335088" cy="762000"/>
          </a:xfrm>
          <a:prstGeom prst="rect">
            <a:avLst/>
          </a:prstGeom>
          <a:noFill/>
        </p:spPr>
      </p:pic>
      <p:pic>
        <p:nvPicPr>
          <p:cNvPr id="487437" name="Picture 13" descr="GFX_equation_pl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96113" y="3806825"/>
            <a:ext cx="474662" cy="474663"/>
          </a:xfrm>
          <a:prstGeom prst="rect">
            <a:avLst/>
          </a:prstGeom>
          <a:noFill/>
        </p:spPr>
      </p:pic>
      <p:sp>
        <p:nvSpPr>
          <p:cNvPr id="487439" name="Text Box 15"/>
          <p:cNvSpPr txBox="1">
            <a:spLocks noChangeArrowheads="1"/>
          </p:cNvSpPr>
          <p:nvPr/>
        </p:nvSpPr>
        <p:spPr bwMode="auto">
          <a:xfrm>
            <a:off x="585788" y="4941888"/>
            <a:ext cx="8450262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>
            <a:spAutoFit/>
          </a:bodyPr>
          <a:lstStyle/>
          <a:p>
            <a:pPr algn="l" eaLnBrk="1" hangingPunct="1"/>
            <a:r>
              <a:rPr lang="en-GB" altLang="ja-JP" sz="2400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This equation can be read as:</a:t>
            </a:r>
          </a:p>
          <a:p>
            <a:pPr algn="l" eaLnBrk="1" hangingPunct="1"/>
            <a:r>
              <a:rPr lang="en-GB" altLang="ja-JP" sz="2400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“</a:t>
            </a:r>
            <a:r>
              <a:rPr lang="en-GB" altLang="ja-JP" sz="2400" b="1" i="1" dirty="0">
                <a:solidFill>
                  <a:srgbClr val="000066"/>
                </a:solidFill>
                <a:ea typeface="ＭＳ Ｐゴシック" charset="-128"/>
                <a:cs typeface="Arial" charset="0"/>
              </a:rPr>
              <a:t>carbon dioxide </a:t>
            </a:r>
            <a:r>
              <a:rPr lang="en-GB" altLang="ja-JP" sz="2400" b="1" i="1" dirty="0">
                <a:solidFill>
                  <a:srgbClr val="010066"/>
                </a:solidFill>
                <a:ea typeface="ＭＳ Ｐゴシック" charset="-128"/>
              </a:rPr>
              <a:t>and water, in the presence of light energy</a:t>
            </a:r>
          </a:p>
          <a:p>
            <a:pPr algn="l" eaLnBrk="1" hangingPunct="1"/>
            <a:r>
              <a:rPr lang="en-GB" altLang="ja-JP" sz="2400" b="1" i="1" dirty="0">
                <a:solidFill>
                  <a:srgbClr val="010066"/>
                </a:solidFill>
                <a:ea typeface="ＭＳ Ｐゴシック" charset="-128"/>
              </a:rPr>
              <a:t> and chlorophyll, produces glucose and oxygen</a:t>
            </a: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”.</a:t>
            </a:r>
            <a:endParaRPr lang="en-GB" altLang="ja-JP" sz="2400" dirty="0">
              <a:solidFill>
                <a:srgbClr val="000066"/>
              </a:solidFill>
              <a:ea typeface="ＭＳ Ｐゴシック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7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7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7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7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7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7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87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87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7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87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87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7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87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87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7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7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7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87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487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487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7427" grpId="0" build="p"/>
      <p:bldP spid="487429" grpId="0" animBg="1"/>
      <p:bldP spid="487430" grpId="0" animBg="1"/>
      <p:bldP spid="487431" grpId="0" animBg="1"/>
      <p:bldP spid="487432" grpId="0" animBg="1"/>
      <p:bldP spid="487433" grpId="0" animBg="1"/>
      <p:bldP spid="487434" grpId="0" animBg="1"/>
      <p:bldP spid="48743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332656"/>
            <a:ext cx="8424936" cy="549275"/>
          </a:xfrm>
        </p:spPr>
        <p:txBody>
          <a:bodyPr>
            <a:normAutofit fontScale="90000"/>
          </a:bodyPr>
          <a:lstStyle/>
          <a:p>
            <a:r>
              <a:rPr lang="en-GB" altLang="ja-JP" dirty="0">
                <a:ea typeface="ＭＳ Ｐゴシック" charset="-128"/>
              </a:rPr>
              <a:t>      </a:t>
            </a:r>
            <a:r>
              <a:rPr lang="en-GB" altLang="ja-JP" dirty="0" smtClean="0">
                <a:ea typeface="ＭＳ Ｐゴシック" charset="-128"/>
              </a:rPr>
              <a:t>How about at night?</a:t>
            </a:r>
            <a:endParaRPr lang="en-US" dirty="0"/>
          </a:p>
        </p:txBody>
      </p:sp>
      <p:pic>
        <p:nvPicPr>
          <p:cNvPr id="1027" name="Picture 3" descr="D:\Users\Teacher\AppData\Local\Microsoft\Windows\Temporary Internet Files\Content.IE5\I6BQAZG3\MC90043259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76672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84124" y="2708920"/>
            <a:ext cx="2425700" cy="287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55604">
            <a:off x="5402010" y="3869162"/>
            <a:ext cx="1066168" cy="557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55604">
            <a:off x="2660041" y="3622011"/>
            <a:ext cx="1155491" cy="370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ircular Arrow 1"/>
          <p:cNvSpPr/>
          <p:nvPr/>
        </p:nvSpPr>
        <p:spPr>
          <a:xfrm>
            <a:off x="3154347" y="2492896"/>
            <a:ext cx="792088" cy="865188"/>
          </a:xfrm>
          <a:prstGeom prst="circularArrow">
            <a:avLst>
              <a:gd name="adj1" fmla="val 26306"/>
              <a:gd name="adj2" fmla="val 3329832"/>
              <a:gd name="adj3" fmla="val 21356224"/>
              <a:gd name="adj4" fmla="val 5017649"/>
              <a:gd name="adj5" fmla="val 15404"/>
            </a:avLst>
          </a:prstGeom>
          <a:solidFill>
            <a:srgbClr val="FFC00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55604">
            <a:off x="5554410" y="3206593"/>
            <a:ext cx="1066168" cy="557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55737" y="2492896"/>
            <a:ext cx="1990698" cy="690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3648" y="3346793"/>
            <a:ext cx="1207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rgbClr val="FF0000"/>
                </a:solidFill>
              </a:rPr>
              <a:t>oxygen</a:t>
            </a:r>
            <a:endParaRPr lang="en-AU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58498" y="2998392"/>
            <a:ext cx="15859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rgbClr val="FF0000"/>
                </a:solidFill>
              </a:rPr>
              <a:t>Carbon dioxide</a:t>
            </a:r>
            <a:endParaRPr lang="en-AU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58499" y="3963323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rgbClr val="FF0000"/>
                </a:solidFill>
              </a:rPr>
              <a:t>water</a:t>
            </a:r>
            <a:endParaRPr lang="en-A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2030" y="1658913"/>
            <a:ext cx="2551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b="1" dirty="0" smtClean="0"/>
              <a:t>Respiration</a:t>
            </a:r>
            <a:endParaRPr lang="en-A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5805264"/>
            <a:ext cx="8381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Glucose + oxygen 	</a:t>
            </a:r>
            <a:r>
              <a:rPr lang="en-AU" sz="2400" dirty="0" smtClean="0">
                <a:sym typeface="Wingdings" pitchFamily="2" charset="2"/>
              </a:rPr>
              <a:t> 	carbon dioxide + water (+energy)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9" name="Rectangle 5"/>
          <p:cNvSpPr>
            <a:spLocks noChangeArrowheads="1"/>
          </p:cNvSpPr>
          <p:nvPr/>
        </p:nvSpPr>
        <p:spPr bwMode="auto">
          <a:xfrm>
            <a:off x="-5730875" y="2333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400394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altLang="ja-JP" dirty="0">
                <a:ea typeface="ＭＳ Ｐゴシック" charset="-128"/>
              </a:rPr>
              <a:t>      How are leaves adapted?</a:t>
            </a:r>
            <a:endParaRPr lang="en-US" dirty="0"/>
          </a:p>
        </p:txBody>
      </p:sp>
      <p:pic>
        <p:nvPicPr>
          <p:cNvPr id="400395" name="Picture 11" descr="PHOTO_leaves1_cropped"/>
          <p:cNvPicPr>
            <a:picLocks noChangeAspect="1" noChangeArrowheads="1"/>
          </p:cNvPicPr>
          <p:nvPr/>
        </p:nvPicPr>
        <p:blipFill>
          <a:blip r:embed="rId3" cstate="print"/>
          <a:srcRect r="39969"/>
          <a:stretch>
            <a:fillRect/>
          </a:stretch>
        </p:blipFill>
        <p:spPr bwMode="auto">
          <a:xfrm>
            <a:off x="5018088" y="822325"/>
            <a:ext cx="3865562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0397" name="Text Box 13"/>
          <p:cNvSpPr txBox="1">
            <a:spLocks noChangeArrowheads="1"/>
          </p:cNvSpPr>
          <p:nvPr/>
        </p:nvSpPr>
        <p:spPr bwMode="auto">
          <a:xfrm>
            <a:off x="-1423988" y="45275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ja-JP" altLang="ja-JP" sz="2400"/>
          </a:p>
        </p:txBody>
      </p:sp>
      <p:sp>
        <p:nvSpPr>
          <p:cNvPr id="400400" name="Text Box 16"/>
          <p:cNvSpPr txBox="1">
            <a:spLocks noChangeArrowheads="1"/>
          </p:cNvSpPr>
          <p:nvPr/>
        </p:nvSpPr>
        <p:spPr bwMode="auto">
          <a:xfrm>
            <a:off x="554038" y="701675"/>
            <a:ext cx="4378325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Leaves are small ‘factories’ that produce food for plants </a:t>
            </a:r>
          </a:p>
          <a:p>
            <a:pPr algn="l"/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by photosynthesis. </a:t>
            </a:r>
          </a:p>
          <a:p>
            <a:pPr algn="l"/>
            <a:endParaRPr lang="en-GB" altLang="ja-JP" sz="1800" dirty="0">
              <a:solidFill>
                <a:srgbClr val="010066"/>
              </a:solidFill>
              <a:ea typeface="ＭＳ Ｐゴシック" charset="-128"/>
            </a:endParaRPr>
          </a:p>
          <a:p>
            <a:pPr algn="l"/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Leaves are </a:t>
            </a:r>
            <a:r>
              <a:rPr lang="en-GB" altLang="ja-JP" sz="2400" b="1" dirty="0">
                <a:solidFill>
                  <a:srgbClr val="010066"/>
                </a:solidFill>
                <a:ea typeface="ＭＳ Ｐゴシック" charset="-128"/>
              </a:rPr>
              <a:t>adapted</a:t>
            </a: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 so that photosynthesis can take place.</a:t>
            </a:r>
          </a:p>
          <a:p>
            <a:pPr algn="l"/>
            <a:endParaRPr lang="en-GB" altLang="ja-JP" sz="1800" dirty="0">
              <a:solidFill>
                <a:srgbClr val="010066"/>
              </a:solidFill>
              <a:ea typeface="ＭＳ Ｐゴシック" charset="-128"/>
            </a:endParaRPr>
          </a:p>
          <a:p>
            <a:pPr algn="l"/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Plants need carbon dioxide, water, sunlight and chlorophyll to carry out this important process.</a:t>
            </a:r>
          </a:p>
          <a:p>
            <a:pPr algn="l"/>
            <a:endParaRPr lang="en-GB" altLang="ja-JP" sz="1800" dirty="0">
              <a:solidFill>
                <a:srgbClr val="010066"/>
              </a:solidFill>
              <a:ea typeface="ＭＳ Ｐゴシック" charset="-128"/>
            </a:endParaRPr>
          </a:p>
          <a:p>
            <a:pPr algn="l"/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What features of leaves </a:t>
            </a:r>
          </a:p>
          <a:p>
            <a:pPr algn="l"/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make them suitable for photosynthesis</a:t>
            </a:r>
            <a:r>
              <a:rPr lang="en-GB" altLang="ja-JP" sz="2400" dirty="0" smtClean="0">
                <a:solidFill>
                  <a:srgbClr val="010066"/>
                </a:solidFill>
                <a:ea typeface="ＭＳ Ｐゴシック" charset="-128"/>
              </a:rPr>
              <a:t>?</a:t>
            </a:r>
          </a:p>
          <a:p>
            <a:pPr algn="l"/>
            <a:endParaRPr lang="en-GB" altLang="ja-JP" sz="2400" dirty="0" smtClean="0">
              <a:solidFill>
                <a:srgbClr val="010066"/>
              </a:solidFill>
              <a:ea typeface="ＭＳ Ｐゴシック" charset="-128"/>
            </a:endParaRPr>
          </a:p>
          <a:p>
            <a:r>
              <a:rPr lang="en-GB" altLang="ja-JP" dirty="0" smtClean="0">
                <a:ea typeface="ＭＳ Ｐゴシック" charset="-128"/>
                <a:hlinkClick r:id="rId4"/>
              </a:rPr>
              <a:t>http://australia.twig-world.com/films/parts-of-the-plant-leaves-1181/</a:t>
            </a:r>
            <a:endParaRPr lang="en-GB" altLang="ja-JP" dirty="0" smtClean="0">
              <a:ea typeface="ＭＳ Ｐゴシック" charset="-128"/>
            </a:endParaRPr>
          </a:p>
          <a:p>
            <a:endParaRPr lang="en-GB" altLang="ja-JP" sz="2400" dirty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40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altLang="ja-JP" dirty="0">
                <a:ea typeface="ＭＳ Ｐゴシック" charset="-128"/>
              </a:rPr>
              <a:t>      How are leaves adapted?</a:t>
            </a:r>
          </a:p>
        </p:txBody>
      </p:sp>
      <p:pic>
        <p:nvPicPr>
          <p:cNvPr id="468996" name="Picture 4" descr="leaf2"/>
          <p:cNvPicPr>
            <a:picLocks noChangeAspect="1" noChangeArrowheads="1"/>
          </p:cNvPicPr>
          <p:nvPr/>
        </p:nvPicPr>
        <p:blipFill>
          <a:blip r:embed="rId3" cstate="print"/>
          <a:srcRect l="4662" t="2982" r="20338" b="1491"/>
          <a:stretch>
            <a:fillRect/>
          </a:stretch>
        </p:blipFill>
        <p:spPr bwMode="auto">
          <a:xfrm>
            <a:off x="5473700" y="981075"/>
            <a:ext cx="3419475" cy="494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8997" name="Text Box 5"/>
          <p:cNvSpPr txBox="1">
            <a:spLocks noChangeArrowheads="1"/>
          </p:cNvSpPr>
          <p:nvPr/>
        </p:nvSpPr>
        <p:spPr bwMode="auto">
          <a:xfrm>
            <a:off x="554038" y="701675"/>
            <a:ext cx="47386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The features of leaf that make it suitable for photosynthesis are:</a:t>
            </a:r>
            <a:endParaRPr lang="en-GB" altLang="ja-JP" sz="2400" dirty="0">
              <a:ea typeface="ＭＳ Ｐゴシック" charset="-128"/>
            </a:endParaRPr>
          </a:p>
        </p:txBody>
      </p:sp>
      <p:sp>
        <p:nvSpPr>
          <p:cNvPr id="468998" name="Text Box 6"/>
          <p:cNvSpPr txBox="1">
            <a:spLocks noChangeArrowheads="1"/>
          </p:cNvSpPr>
          <p:nvPr/>
        </p:nvSpPr>
        <p:spPr bwMode="auto">
          <a:xfrm>
            <a:off x="577850" y="1628775"/>
            <a:ext cx="4857750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1950" indent="-361950" algn="l">
              <a:buFont typeface="Wingdings" pitchFamily="2" charset="2"/>
              <a:buChar char="l"/>
            </a:pP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A leaf is </a:t>
            </a:r>
            <a:r>
              <a:rPr lang="en-GB" altLang="ja-JP" sz="2400" b="1" dirty="0">
                <a:solidFill>
                  <a:srgbClr val="10A958"/>
                </a:solidFill>
                <a:ea typeface="ＭＳ Ｐゴシック" charset="-128"/>
              </a:rPr>
              <a:t>broad</a:t>
            </a: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 and </a:t>
            </a:r>
            <a:r>
              <a:rPr lang="en-GB" altLang="ja-JP" sz="2400" b="1" dirty="0">
                <a:solidFill>
                  <a:srgbClr val="10A958"/>
                </a:solidFill>
                <a:ea typeface="ＭＳ Ｐゴシック" charset="-128"/>
              </a:rPr>
              <a:t>flat</a:t>
            </a: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 to capture lots of sunlight.</a:t>
            </a:r>
          </a:p>
          <a:p>
            <a:pPr marL="361950" indent="-361950" algn="l"/>
            <a:endParaRPr lang="en-GB" altLang="ja-JP" sz="1200" dirty="0">
              <a:solidFill>
                <a:srgbClr val="010066"/>
              </a:solidFill>
              <a:ea typeface="ＭＳ Ｐゴシック" charset="-128"/>
            </a:endParaRPr>
          </a:p>
          <a:p>
            <a:pPr marL="361950" indent="-361950" algn="l">
              <a:buFont typeface="Wingdings" pitchFamily="2" charset="2"/>
              <a:buChar char="l"/>
            </a:pP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          </a:t>
            </a:r>
            <a:r>
              <a:rPr lang="en-GB" altLang="ja-JP" sz="1200" dirty="0">
                <a:solidFill>
                  <a:srgbClr val="010066"/>
                </a:solidFill>
                <a:ea typeface="ＭＳ Ｐゴシック" charset="-128"/>
              </a:rPr>
              <a:t> </a:t>
            </a: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carry water to the leaf and take food from the leaf </a:t>
            </a:r>
          </a:p>
          <a:p>
            <a:pPr marL="361950" indent="-361950" algn="l">
              <a:buFont typeface="Wingdings" pitchFamily="2" charset="2"/>
              <a:buNone/>
            </a:pP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	to the rest of the plant. Veins </a:t>
            </a:r>
          </a:p>
          <a:p>
            <a:pPr marL="361950" indent="-361950" algn="l">
              <a:buFont typeface="Wingdings" pitchFamily="2" charset="2"/>
              <a:buNone/>
            </a:pP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	also help to support the leaf.</a:t>
            </a:r>
          </a:p>
          <a:p>
            <a:pPr marL="361950" indent="-361950" algn="l"/>
            <a:endParaRPr lang="en-GB" altLang="ja-JP" sz="1200" dirty="0">
              <a:solidFill>
                <a:srgbClr val="010066"/>
              </a:solidFill>
              <a:ea typeface="ＭＳ Ｐゴシック" charset="-128"/>
            </a:endParaRPr>
          </a:p>
          <a:p>
            <a:pPr marL="361950" indent="-361950" algn="l">
              <a:buFont typeface="Wingdings" pitchFamily="2" charset="2"/>
              <a:buChar char="l"/>
            </a:pP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Certain plant cells contain </a:t>
            </a:r>
            <a:r>
              <a:rPr lang="en-GB" altLang="ja-JP" sz="2400" b="1" dirty="0">
                <a:solidFill>
                  <a:srgbClr val="10A958"/>
                </a:solidFill>
                <a:ea typeface="ＭＳ Ｐゴシック" charset="-128"/>
              </a:rPr>
              <a:t>chloroplasts</a:t>
            </a: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 with </a:t>
            </a:r>
            <a:r>
              <a:rPr lang="en-GB" altLang="ja-JP" sz="2400" b="1" dirty="0">
                <a:solidFill>
                  <a:srgbClr val="10A958"/>
                </a:solidFill>
                <a:ea typeface="ＭＳ Ｐゴシック" charset="-128"/>
              </a:rPr>
              <a:t>chlorophyll</a:t>
            </a: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.</a:t>
            </a:r>
          </a:p>
          <a:p>
            <a:pPr marL="361950" indent="-361950" algn="l">
              <a:buFont typeface="Wingdings" pitchFamily="2" charset="2"/>
              <a:buChar char="l"/>
            </a:pPr>
            <a:endParaRPr lang="en-GB" altLang="ja-JP" sz="1200" dirty="0">
              <a:solidFill>
                <a:srgbClr val="010066"/>
              </a:solidFill>
              <a:ea typeface="ＭＳ Ｐゴシック" charset="-128"/>
            </a:endParaRPr>
          </a:p>
          <a:p>
            <a:pPr marL="361950" indent="-361950" algn="l">
              <a:buFont typeface="Wingdings" pitchFamily="2" charset="2"/>
              <a:buChar char="l"/>
            </a:pP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Small holes called </a:t>
            </a:r>
            <a:r>
              <a:rPr lang="en-GB" altLang="ja-JP" sz="2400" b="1" dirty="0">
                <a:solidFill>
                  <a:srgbClr val="10A958"/>
                </a:solidFill>
                <a:ea typeface="ＭＳ Ｐゴシック" charset="-128"/>
              </a:rPr>
              <a:t>stomata</a:t>
            </a:r>
            <a:r>
              <a:rPr lang="en-GB" altLang="ja-JP" sz="2400" dirty="0">
                <a:solidFill>
                  <a:srgbClr val="10A958"/>
                </a:solidFill>
                <a:ea typeface="ＭＳ Ｐゴシック" charset="-128"/>
              </a:rPr>
              <a:t> </a:t>
            </a: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in the underside of a leaf allow gases in and out.</a:t>
            </a:r>
            <a:endParaRPr lang="en-GB" altLang="ja-JP" sz="2400" dirty="0">
              <a:ea typeface="ＭＳ Ｐゴシック" charset="-128"/>
            </a:endParaRPr>
          </a:p>
        </p:txBody>
      </p:sp>
      <p:sp>
        <p:nvSpPr>
          <p:cNvPr id="469000" name="Text Box 8"/>
          <p:cNvSpPr txBox="1">
            <a:spLocks noChangeArrowheads="1"/>
          </p:cNvSpPr>
          <p:nvPr/>
        </p:nvSpPr>
        <p:spPr bwMode="auto">
          <a:xfrm>
            <a:off x="577850" y="2540000"/>
            <a:ext cx="143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0975" indent="-180975" algn="l">
              <a:buFont typeface="Wingdings" pitchFamily="2" charset="2"/>
              <a:buChar char="l"/>
            </a:pPr>
            <a:r>
              <a:rPr lang="en-GB" altLang="ja-JP" sz="2400" b="1">
                <a:solidFill>
                  <a:srgbClr val="010066"/>
                </a:solidFill>
                <a:ea typeface="ＭＳ Ｐゴシック" charset="-128"/>
              </a:rPr>
              <a:t> </a:t>
            </a:r>
            <a:r>
              <a:rPr lang="en-GB" altLang="ja-JP" sz="1200" b="1">
                <a:solidFill>
                  <a:srgbClr val="010066"/>
                </a:solidFill>
                <a:ea typeface="ＭＳ Ｐゴシック" charset="-128"/>
              </a:rPr>
              <a:t> </a:t>
            </a:r>
            <a:r>
              <a:rPr lang="en-GB" altLang="ja-JP" sz="2400" b="1">
                <a:solidFill>
                  <a:srgbClr val="10A958"/>
                </a:solidFill>
                <a:ea typeface="ＭＳ Ｐゴシック" charset="-128"/>
              </a:rPr>
              <a:t>Veins </a:t>
            </a:r>
            <a:endParaRPr lang="en-GB" altLang="ja-JP" sz="2400">
              <a:solidFill>
                <a:srgbClr val="10A958"/>
              </a:solidFill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8997" grpId="0"/>
      <p:bldP spid="468998" grpId="0" build="p"/>
      <p:bldP spid="4690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922114"/>
          </a:xfrm>
        </p:spPr>
        <p:txBody>
          <a:bodyPr/>
          <a:lstStyle/>
          <a:p>
            <a:r>
              <a:rPr lang="en-GB" altLang="ja-JP" dirty="0">
                <a:ea typeface="ＭＳ Ｐゴシック" charset="-128"/>
              </a:rPr>
              <a:t>      How does water enter a plant?</a:t>
            </a:r>
          </a:p>
        </p:txBody>
      </p:sp>
      <p:sp>
        <p:nvSpPr>
          <p:cNvPr id="467974" name="Text Box 6"/>
          <p:cNvSpPr txBox="1">
            <a:spLocks noChangeArrowheads="1"/>
          </p:cNvSpPr>
          <p:nvPr/>
        </p:nvSpPr>
        <p:spPr bwMode="auto">
          <a:xfrm>
            <a:off x="582613" y="701675"/>
            <a:ext cx="4954587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altLang="ja-JP" sz="2400" b="1" dirty="0">
                <a:solidFill>
                  <a:srgbClr val="0066FF"/>
                </a:solidFill>
                <a:ea typeface="ＭＳ Ｐゴシック" charset="-128"/>
              </a:rPr>
              <a:t>Water</a:t>
            </a: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 is one of the raw materials needed for plants to carry out photosynthesis.</a:t>
            </a:r>
          </a:p>
          <a:p>
            <a:pPr algn="l"/>
            <a:endParaRPr lang="en-GB" altLang="ja-JP" sz="2400" dirty="0">
              <a:solidFill>
                <a:srgbClr val="010066"/>
              </a:solidFill>
              <a:ea typeface="ＭＳ Ｐゴシック" charset="-128"/>
            </a:endParaRPr>
          </a:p>
          <a:p>
            <a:pPr algn="l"/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How does water enter a plant?</a:t>
            </a:r>
          </a:p>
          <a:p>
            <a:pPr algn="l"/>
            <a:endParaRPr lang="en-GB" altLang="ja-JP" sz="2400" dirty="0">
              <a:solidFill>
                <a:srgbClr val="010066"/>
              </a:solidFill>
              <a:ea typeface="ＭＳ Ｐゴシック" charset="-128"/>
            </a:endParaRPr>
          </a:p>
          <a:p>
            <a:pPr algn="l"/>
            <a:endParaRPr lang="en-GB" altLang="ja-JP" sz="1200" dirty="0">
              <a:solidFill>
                <a:srgbClr val="010066"/>
              </a:solidFill>
              <a:ea typeface="ＭＳ Ｐゴシック" charset="-128"/>
            </a:endParaRPr>
          </a:p>
          <a:p>
            <a:pPr algn="l"/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Water from the soil</a:t>
            </a:r>
            <a:r>
              <a:rPr lang="en-GB" altLang="ja-JP" sz="2400" dirty="0">
                <a:ea typeface="ＭＳ Ｐゴシック" charset="-128"/>
              </a:rPr>
              <a:t> </a:t>
            </a:r>
            <a:r>
              <a:rPr lang="en-GB" altLang="ja-JP" sz="2400" dirty="0">
                <a:solidFill>
                  <a:srgbClr val="010066"/>
                </a:solidFill>
                <a:ea typeface="ＭＳ Ｐゴシック" charset="-128"/>
              </a:rPr>
              <a:t>enters a plant through the </a:t>
            </a:r>
            <a:r>
              <a:rPr lang="en-GB" altLang="ja-JP" sz="2400" b="1" dirty="0">
                <a:solidFill>
                  <a:srgbClr val="FF6600"/>
                </a:solidFill>
                <a:ea typeface="ＭＳ Ｐゴシック" charset="-128"/>
              </a:rPr>
              <a:t>roots</a:t>
            </a:r>
            <a:r>
              <a:rPr lang="en-GB" altLang="ja-JP" sz="2400" b="1" dirty="0">
                <a:solidFill>
                  <a:srgbClr val="010066"/>
                </a:solidFill>
                <a:ea typeface="ＭＳ Ｐゴシック" charset="-128"/>
              </a:rPr>
              <a:t>.</a:t>
            </a:r>
          </a:p>
        </p:txBody>
      </p:sp>
      <p:pic>
        <p:nvPicPr>
          <p:cNvPr id="467975" name="Picture 7" descr="RC_standard_plant_and_roo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052736"/>
            <a:ext cx="3238500" cy="3835400"/>
          </a:xfrm>
          <a:prstGeom prst="rect">
            <a:avLst/>
          </a:prstGeom>
          <a:noFill/>
        </p:spPr>
      </p:pic>
      <p:sp>
        <p:nvSpPr>
          <p:cNvPr id="467979" name="Text Box 11"/>
          <p:cNvSpPr txBox="1">
            <a:spLocks noChangeArrowheads="1"/>
          </p:cNvSpPr>
          <p:nvPr/>
        </p:nvSpPr>
        <p:spPr bwMode="auto">
          <a:xfrm>
            <a:off x="579438" y="4181475"/>
            <a:ext cx="82407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altLang="ja-JP" sz="2400">
                <a:solidFill>
                  <a:srgbClr val="010066"/>
                </a:solidFill>
                <a:ea typeface="ＭＳ Ｐゴシック" charset="-128"/>
              </a:rPr>
              <a:t>You can’t normally see them but </a:t>
            </a:r>
          </a:p>
          <a:p>
            <a:pPr algn="l"/>
            <a:r>
              <a:rPr lang="en-GB" altLang="ja-JP" sz="2400">
                <a:solidFill>
                  <a:srgbClr val="010066"/>
                </a:solidFill>
                <a:ea typeface="ＭＳ Ｐゴシック" charset="-128"/>
              </a:rPr>
              <a:t>roots are a very important part of a plant.</a:t>
            </a:r>
          </a:p>
          <a:p>
            <a:pPr algn="l"/>
            <a:endParaRPr lang="en-GB" altLang="ja-JP" sz="2400" b="1">
              <a:solidFill>
                <a:srgbClr val="010066"/>
              </a:solidFill>
              <a:ea typeface="ＭＳ Ｐゴシック" charset="-128"/>
            </a:endParaRPr>
          </a:p>
          <a:p>
            <a:pPr algn="l"/>
            <a:r>
              <a:rPr lang="en-GB" altLang="ja-JP" sz="2400">
                <a:solidFill>
                  <a:srgbClr val="010066"/>
                </a:solidFill>
                <a:ea typeface="ＭＳ Ｐゴシック" charset="-128"/>
              </a:rPr>
              <a:t>Why are roots branched and spread out through the soil?</a:t>
            </a:r>
          </a:p>
        </p:txBody>
      </p:sp>
      <p:sp>
        <p:nvSpPr>
          <p:cNvPr id="467980" name="Oval 12"/>
          <p:cNvSpPr>
            <a:spLocks noChangeAspect="1" noChangeArrowheads="1"/>
          </p:cNvSpPr>
          <p:nvPr/>
        </p:nvSpPr>
        <p:spPr bwMode="auto">
          <a:xfrm>
            <a:off x="311150" y="800100"/>
            <a:ext cx="252413" cy="25241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9900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7981" name="Oval 13"/>
          <p:cNvSpPr>
            <a:spLocks noChangeAspect="1" noChangeArrowheads="1"/>
          </p:cNvSpPr>
          <p:nvPr/>
        </p:nvSpPr>
        <p:spPr bwMode="auto">
          <a:xfrm>
            <a:off x="323850" y="3176588"/>
            <a:ext cx="252413" cy="25241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9900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467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7974" grpId="0" build="p"/>
      <p:bldP spid="467979" grpId="0" build="p"/>
      <p:bldP spid="467980" grpId="0" animBg="1"/>
      <p:bldP spid="46798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850</Words>
  <Application>Microsoft Office PowerPoint</Application>
  <PresentationFormat>画面に合わせる (4:3)</PresentationFormat>
  <Paragraphs>202</Paragraphs>
  <Slides>20</Slides>
  <Notes>10</Notes>
  <HiddenSlides>0</HiddenSlides>
  <MMClips>2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1" baseType="lpstr">
      <vt:lpstr>Office テーマ</vt:lpstr>
      <vt:lpstr>Plants and Photosynthesis</vt:lpstr>
      <vt:lpstr>      How do plants make their own food?</vt:lpstr>
      <vt:lpstr>      How do plants grow?</vt:lpstr>
      <vt:lpstr>      How do plants grow?</vt:lpstr>
      <vt:lpstr>      Photosynthesis summary </vt:lpstr>
      <vt:lpstr>      How about at night?</vt:lpstr>
      <vt:lpstr>      How are leaves adapted?</vt:lpstr>
      <vt:lpstr>      How are leaves adapted?</vt:lpstr>
      <vt:lpstr>      How does water enter a plant?</vt:lpstr>
      <vt:lpstr>Water movement inside the plant</vt:lpstr>
      <vt:lpstr>      How are roots adapted?</vt:lpstr>
      <vt:lpstr>Water and sugar in plants</vt:lpstr>
      <vt:lpstr>Flowering plants</vt:lpstr>
      <vt:lpstr>Pollen</vt:lpstr>
      <vt:lpstr>Draw a table in your books…</vt:lpstr>
      <vt:lpstr>Monocot or a dicot?</vt:lpstr>
      <vt:lpstr>Draw a table in your books…</vt:lpstr>
      <vt:lpstr>Flower challenge</vt:lpstr>
      <vt:lpstr>Answer these questions in your books…</vt:lpstr>
      <vt:lpstr>Plant profile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Plants and Photosynthesis</dc:title>
  <dc:creator>Elise Malberg</dc:creator>
  <cp:lastModifiedBy>Elise Malberg</cp:lastModifiedBy>
  <cp:revision>22</cp:revision>
  <dcterms:created xsi:type="dcterms:W3CDTF">2012-09-19T12:04:42Z</dcterms:created>
  <dcterms:modified xsi:type="dcterms:W3CDTF">2013-08-20T21:25:16Z</dcterms:modified>
</cp:coreProperties>
</file>